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diagrams/colors11.xml" ContentType="application/vnd.openxmlformats-officedocument.drawingml.diagramColors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diagrams/layout9.xml" ContentType="application/vnd.openxmlformats-officedocument.drawingml.diagramLayout+xml"/>
  <Override PartName="/ppt/diagrams/data13.xml" ContentType="application/vnd.openxmlformats-officedocument.drawingml.diagramData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colors8.xml" ContentType="application/vnd.openxmlformats-officedocument.drawingml.diagramColors+xml"/>
  <Override PartName="/ppt/diagrams/quickStyle13.xml" ContentType="application/vnd.openxmlformats-officedocument.drawingml.diagramStyle+xml"/>
  <Override PartName="/ppt/diagrams/drawing14.xml" ContentType="application/vnd.ms-office.drawingml.diagramDrawing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rawing7.xml" ContentType="application/vnd.ms-office.drawingml.diagramDrawing+xml"/>
  <Override PartName="/ppt/notesSlides/notesSlide7.xml" ContentType="application/vnd.openxmlformats-officedocument.presentationml.notesSlide+xml"/>
  <Override PartName="/ppt/diagrams/layout13.xml" ContentType="application/vnd.openxmlformats-officedocument.drawingml.diagramLayout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diagrams/colors4.xml" ContentType="application/vnd.openxmlformats-officedocument.drawingml.diagramColors+xml"/>
  <Override PartName="/ppt/diagrams/quickStyle7.xml" ContentType="application/vnd.openxmlformats-officedocument.drawingml.diagramStyle+xml"/>
  <Override PartName="/ppt/diagrams/drawing10.xml" ContentType="application/vnd.ms-office.drawingml.diagramDrawing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drawing3.xml" ContentType="application/vnd.ms-office.drawingml.diagramDrawing+xml"/>
  <Override PartName="/ppt/notesSlides/notesSlide3.xml" ContentType="application/vnd.openxmlformats-officedocument.presentationml.notesSlide+xml"/>
  <Override PartName="/ppt/diagrams/colors12.xml" ContentType="application/vnd.openxmlformats-officedocument.drawingml.diagramColors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diagrams/data14.xml" ContentType="application/vnd.openxmlformats-officedocument.drawingml.diagramData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33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ppt/diagrams/data9.xml" ContentType="application/vnd.openxmlformats-officedocument.drawingml.diagramData+xml"/>
  <Override PartName="/ppt/diagrams/data10.xml" ContentType="application/vnd.openxmlformats-officedocument.drawingml.diagramData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diagrams/colors9.xml" ContentType="application/vnd.openxmlformats-officedocument.drawingml.diagramColors+xml"/>
  <Override PartName="/ppt/diagrams/quickStyle14.xml" ContentType="application/vnd.openxmlformats-officedocument.drawingml.diagramStyle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drawing8.xml" ContentType="application/vnd.ms-office.drawingml.diagramDrawing+xml"/>
  <Default Extension="gif" ContentType="image/gif"/>
  <Override PartName="/ppt/notesSlides/notesSlide8.xml" ContentType="application/vnd.openxmlformats-officedocument.presentationml.notesSlide+xml"/>
  <Override PartName="/ppt/diagrams/quickStyle12.xml" ContentType="application/vnd.openxmlformats-officedocument.drawingml.diagramStyle+xml"/>
  <Override PartName="/ppt/diagrams/drawing13.xml" ContentType="application/vnd.ms-office.drawingml.diagramDrawing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drawing6.xml" ContentType="application/vnd.ms-office.drawingml.diagramDrawing+xml"/>
  <Override PartName="/ppt/diagrams/quickStyle8.xml" ContentType="application/vnd.openxmlformats-officedocument.drawingml.diagramStyle+xml"/>
  <Override PartName="/ppt/diagrams/quickStyle10.xml" ContentType="application/vnd.openxmlformats-officedocument.drawingml.diagramStyle+xml"/>
  <Override PartName="/ppt/diagrams/drawing11.xml" ContentType="application/vnd.ms-office.drawingml.diagramDrawing+xml"/>
  <Override PartName="/ppt/notesSlides/notesSlide6.xml" ContentType="application/vnd.openxmlformats-officedocument.presentationml.notesSlide+xml"/>
  <Override PartName="/ppt/diagrams/layout14.xml" ContentType="application/vnd.openxmlformats-officedocument.drawingml.diagramLayout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handoutMasters/handoutMaster1.xml" ContentType="application/vnd.openxmlformats-officedocument.presentationml.handoutMaster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drawing4.xml" ContentType="application/vnd.ms-office.drawingml.diagramDrawing+xml"/>
  <Override PartName="/ppt/diagrams/quickStyle6.xml" ContentType="application/vnd.openxmlformats-officedocument.drawingml.diagramStyle+xml"/>
  <Override PartName="/ppt/notesSlides/notesSlide4.xml" ContentType="application/vnd.openxmlformats-officedocument.presentationml.notesSlide+xml"/>
  <Override PartName="/ppt/diagrams/layout12.xml" ContentType="application/vnd.openxmlformats-officedocument.drawingml.diagramLayou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diagrams/layout10.xml" ContentType="application/vnd.openxmlformats-officedocument.drawingml.diagramLayout+xml"/>
  <Override PartName="/ppt/diagrams/colors13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diagrams/data11.xml" ContentType="application/vnd.openxmlformats-officedocument.drawingml.diagramData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rawing9.xml" ContentType="application/vnd.ms-office.drawingml.diagramDrawing+xml"/>
  <Override PartName="/ppt/notesSlides/notesSlide9.xml" ContentType="application/vnd.openxmlformats-officedocument.presentationml.notesSlide+xml"/>
  <Override PartName="/ppt/diagrams/colors6.xml" ContentType="application/vnd.openxmlformats-officedocument.drawingml.diagramColors+xml"/>
  <Override PartName="/ppt/diagrams/quickStyle9.xml" ContentType="application/vnd.openxmlformats-officedocument.drawingml.diagramStyle+xml"/>
  <Override PartName="/ppt/diagrams/quickStyle11.xml" ContentType="application/vnd.openxmlformats-officedocument.drawingml.diagramStyle+xml"/>
  <Override PartName="/ppt/diagrams/drawing12.xml" ContentType="application/vnd.ms-office.drawingml.diagramDrawing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diagrams/drawing5.xml" ContentType="application/vnd.ms-office.drawingml.diagramDrawing+xml"/>
  <Override PartName="/ppt/notesSlides/notesSlide5.xml" ContentType="application/vnd.openxmlformats-officedocument.presentationml.notesSlide+xml"/>
  <Override PartName="/ppt/diagrams/layout11.xml" ContentType="application/vnd.openxmlformats-officedocument.drawingml.diagramLayout+xml"/>
  <Override PartName="/ppt/diagrams/colors14.xml" ContentType="application/vnd.openxmlformats-officedocument.drawingml.diagramColors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46.xml" ContentType="application/vnd.openxmlformats-officedocument.presentationml.slide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diagrams/colors10.xml" ContentType="application/vnd.openxmlformats-officedocument.drawingml.diagramColors+xml"/>
  <Override PartName="/ppt/slides/slide24.xml" ContentType="application/vnd.openxmlformats-officedocument.presentationml.slide+xml"/>
  <Override PartName="/ppt/slides/slide35.xml" ContentType="application/vnd.openxmlformats-officedocument.presentationml.slide+xml"/>
  <Override PartName="/ppt/slides/slide53.xml" ContentType="application/vnd.openxmlformats-officedocument.presentationml.slide+xml"/>
  <Override PartName="/ppt/diagrams/quickStyle1.xml" ContentType="application/vnd.openxmlformats-officedocument.drawingml.diagramStyle+xml"/>
  <Override PartName="/ppt/diagrams/layout8.xml" ContentType="application/vnd.openxmlformats-officedocument.drawingml.diagramLayout+xml"/>
  <Override PartName="/ppt/diagrams/data12.xml" ContentType="application/vnd.openxmlformats-officedocument.drawingml.diagramData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7"/>
  </p:notesMasterIdLst>
  <p:handoutMasterIdLst>
    <p:handoutMasterId r:id="rId58"/>
  </p:handoutMasterIdLst>
  <p:sldIdLst>
    <p:sldId id="707" r:id="rId2"/>
    <p:sldId id="816" r:id="rId3"/>
    <p:sldId id="817" r:id="rId4"/>
    <p:sldId id="818" r:id="rId5"/>
    <p:sldId id="769" r:id="rId6"/>
    <p:sldId id="765" r:id="rId7"/>
    <p:sldId id="771" r:id="rId8"/>
    <p:sldId id="772" r:id="rId9"/>
    <p:sldId id="773" r:id="rId10"/>
    <p:sldId id="784" r:id="rId11"/>
    <p:sldId id="785" r:id="rId12"/>
    <p:sldId id="786" r:id="rId13"/>
    <p:sldId id="787" r:id="rId14"/>
    <p:sldId id="788" r:id="rId15"/>
    <p:sldId id="789" r:id="rId16"/>
    <p:sldId id="790" r:id="rId17"/>
    <p:sldId id="791" r:id="rId18"/>
    <p:sldId id="792" r:id="rId19"/>
    <p:sldId id="793" r:id="rId20"/>
    <p:sldId id="794" r:id="rId21"/>
    <p:sldId id="778" r:id="rId22"/>
    <p:sldId id="774" r:id="rId23"/>
    <p:sldId id="775" r:id="rId24"/>
    <p:sldId id="807" r:id="rId25"/>
    <p:sldId id="808" r:id="rId26"/>
    <p:sldId id="776" r:id="rId27"/>
    <p:sldId id="777" r:id="rId28"/>
    <p:sldId id="779" r:id="rId29"/>
    <p:sldId id="780" r:id="rId30"/>
    <p:sldId id="781" r:id="rId31"/>
    <p:sldId id="782" r:id="rId32"/>
    <p:sldId id="783" r:id="rId33"/>
    <p:sldId id="795" r:id="rId34"/>
    <p:sldId id="809" r:id="rId35"/>
    <p:sldId id="810" r:id="rId36"/>
    <p:sldId id="811" r:id="rId37"/>
    <p:sldId id="812" r:id="rId38"/>
    <p:sldId id="813" r:id="rId39"/>
    <p:sldId id="814" r:id="rId40"/>
    <p:sldId id="815" r:id="rId41"/>
    <p:sldId id="819" r:id="rId42"/>
    <p:sldId id="820" r:id="rId43"/>
    <p:sldId id="821" r:id="rId44"/>
    <p:sldId id="822" r:id="rId45"/>
    <p:sldId id="823" r:id="rId46"/>
    <p:sldId id="824" r:id="rId47"/>
    <p:sldId id="825" r:id="rId48"/>
    <p:sldId id="826" r:id="rId49"/>
    <p:sldId id="827" r:id="rId50"/>
    <p:sldId id="828" r:id="rId51"/>
    <p:sldId id="829" r:id="rId52"/>
    <p:sldId id="830" r:id="rId53"/>
    <p:sldId id="831" r:id="rId54"/>
    <p:sldId id="832" r:id="rId55"/>
    <p:sldId id="833" r:id="rId56"/>
  </p:sldIdLst>
  <p:sldSz cx="9144000" cy="6858000" type="screen4x3"/>
  <p:notesSz cx="6669088" cy="9775825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8D57B5"/>
    <a:srgbClr val="3B1165"/>
    <a:srgbClr val="23538D"/>
    <a:srgbClr val="DCC32A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Средний стиль 1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660B408-B3CF-4A94-85FC-2B1E0A45F4A2}" styleName="Темный стиль 2 - акцент 1/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6E25E649-3F16-4E02-A733-19D2CDBF48F0}" styleName="Средний стиль 3 - акцент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25E5076-3810-47DD-B79F-674D7AD40C01}" styleName="Темный стиль 1 - акцент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AF606853-7671-496A-8E4F-DF71F8EC918B}" styleName="Темный стиль 1 - акцент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D03447BB-5D67-496B-8E87-E561075AD55C}" styleName="Темный стиль 1 - акцент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8FD4443E-F989-4FC4-A0C8-D5A2AF1F390B}" styleName="Темный стиль 1 - акцент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195" autoAdjust="0"/>
    <p:restoredTop sz="87980" autoAdjust="0"/>
  </p:normalViewPr>
  <p:slideViewPr>
    <p:cSldViewPr>
      <p:cViewPr>
        <p:scale>
          <a:sx n="75" d="100"/>
          <a:sy n="75" d="100"/>
        </p:scale>
        <p:origin x="-1963" y="-130"/>
      </p:cViewPr>
      <p:guideLst>
        <p:guide orient="horz" pos="2160"/>
        <p:guide pos="2880"/>
      </p:guideLst>
    </p:cSldViewPr>
  </p:slideViewPr>
  <p:notesTextViewPr>
    <p:cViewPr>
      <p:scale>
        <a:sx n="150" d="100"/>
        <a:sy n="15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notesMaster" Target="notesMasters/notesMaster1.xml"/><Relationship Id="rId61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6_5">
  <dgm:title val=""/>
  <dgm:desc val=""/>
  <dgm:catLst>
    <dgm:cat type="accent6" pri="11500"/>
  </dgm:catLst>
  <dgm:styleLbl name="node0">
    <dgm:fillClrLst meth="cycle"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alpha val="90000"/>
      </a:schemeClr>
      <a:schemeClr val="accent6">
        <a:alpha val="5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/>
    <dgm:txEffectClrLst/>
  </dgm:styleLbl>
  <dgm:styleLbl name="node1">
    <dgm:fillClrLst>
      <a:schemeClr val="accent6">
        <a:alpha val="9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6">
        <a:shade val="9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  <a:alpha val="90000"/>
      </a:schemeClr>
      <a:schemeClr val="accent6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6">
        <a:alpha val="90000"/>
        <a:tint val="40000"/>
      </a:schemeClr>
      <a:schemeClr val="accent6">
        <a:alpha val="5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3_3">
  <dgm:title val=""/>
  <dgm:desc val=""/>
  <dgm:catLst>
    <dgm:cat type="accent3" pri="11300"/>
  </dgm:catLst>
  <dgm:styleLbl name="node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shade val="80000"/>
      </a:schemeClr>
      <a:schemeClr val="accent3">
        <a:tint val="7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/>
    <dgm:txEffectClrLst/>
  </dgm:styleLbl>
  <dgm:styleLbl name="ln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9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8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B4D21D1-78CC-4431-95D7-8EC976B1DCEA}" type="doc">
      <dgm:prSet loTypeId="urn:microsoft.com/office/officeart/2005/8/layout/vList5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B68EF120-9179-483C-8AAF-9904FC7AB157}">
      <dgm:prSet phldrT="[Текст]" custT="1"/>
      <dgm:spPr>
        <a:solidFill>
          <a:schemeClr val="accent1"/>
        </a:solidFill>
      </dgm:spPr>
      <dgm:t>
        <a:bodyPr/>
        <a:lstStyle/>
        <a:p>
          <a:r>
            <a:rPr lang="ru-RU" sz="2000" b="1" dirty="0" smtClean="0">
              <a:solidFill>
                <a:schemeClr val="bg1"/>
              </a:solidFill>
            </a:rPr>
            <a:t>Постановления Правительства Российской Федерации</a:t>
          </a:r>
        </a:p>
      </dgm:t>
    </dgm:pt>
    <dgm:pt modelId="{255C0AB3-A80D-4944-92ED-84504933B519}" type="parTrans" cxnId="{BC04B369-FDAE-4D24-9E57-9BCE3A585E55}">
      <dgm:prSet/>
      <dgm:spPr/>
      <dgm:t>
        <a:bodyPr/>
        <a:lstStyle/>
        <a:p>
          <a:endParaRPr lang="ru-RU"/>
        </a:p>
      </dgm:t>
    </dgm:pt>
    <dgm:pt modelId="{502C8CE2-3490-4386-AC71-732F0DE43938}" type="sibTrans" cxnId="{BC04B369-FDAE-4D24-9E57-9BCE3A585E55}">
      <dgm:prSet/>
      <dgm:spPr/>
      <dgm:t>
        <a:bodyPr/>
        <a:lstStyle/>
        <a:p>
          <a:endParaRPr lang="ru-RU"/>
        </a:p>
      </dgm:t>
    </dgm:pt>
    <dgm:pt modelId="{055ED9FA-7643-47CC-9CFE-C9787597CCE1}">
      <dgm:prSet phldrT="[Текст]" custT="1"/>
      <dgm:spPr>
        <a:solidFill>
          <a:schemeClr val="accent6">
            <a:lumMod val="60000"/>
            <a:lumOff val="40000"/>
            <a:alpha val="65000"/>
          </a:schemeClr>
        </a:solidFill>
      </dgm:spPr>
      <dgm:t>
        <a:bodyPr/>
        <a:lstStyle/>
        <a:p>
          <a:pPr algn="just"/>
          <a:r>
            <a:rPr lang="ru-RU" sz="1400" b="1" dirty="0" smtClean="0">
              <a:solidFill>
                <a:srgbClr val="FF0000"/>
              </a:solidFill>
            </a:rPr>
            <a:t>От 14 апреля 2014 г. № 290 </a:t>
          </a:r>
          <a:r>
            <a:rPr lang="ru-RU" sz="1400" dirty="0" smtClean="0">
              <a:solidFill>
                <a:schemeClr val="tx2"/>
              </a:solidFill>
            </a:rPr>
            <a:t>«Об утверждении </a:t>
          </a:r>
          <a:r>
            <a:rPr lang="ru-RU" sz="1400" b="1" dirty="0" smtClean="0">
              <a:solidFill>
                <a:schemeClr val="tx2"/>
              </a:solidFill>
            </a:rPr>
            <a:t>Перечня рабочих</a:t>
          </a:r>
          <a:r>
            <a:rPr lang="ru-RU" sz="1400" dirty="0" smtClean="0">
              <a:solidFill>
                <a:schemeClr val="tx2"/>
              </a:solidFill>
            </a:rPr>
            <a:t> мест в организациях, </a:t>
          </a:r>
          <a:r>
            <a:rPr lang="ru-RU" sz="1400" b="1" dirty="0" smtClean="0">
              <a:solidFill>
                <a:schemeClr val="tx2"/>
              </a:solidFill>
            </a:rPr>
            <a:t>осуществляющих отдельные виды деятельности</a:t>
          </a:r>
          <a:r>
            <a:rPr lang="ru-RU" sz="1400" dirty="0" smtClean="0">
              <a:solidFill>
                <a:schemeClr val="tx2"/>
              </a:solidFill>
            </a:rPr>
            <a:t>, в отношении которых специальная оценка условий труда проводится с учетом особенностей»</a:t>
          </a:r>
          <a:endParaRPr lang="ru-RU" sz="1400" dirty="0">
            <a:solidFill>
              <a:schemeClr val="tx2"/>
            </a:solidFill>
          </a:endParaRPr>
        </a:p>
      </dgm:t>
    </dgm:pt>
    <dgm:pt modelId="{BF837B14-3B38-4F9F-9FC1-EA4F1E1D5E37}" type="parTrans" cxnId="{084F15EA-8563-40DC-BDE1-3D75064F20B0}">
      <dgm:prSet/>
      <dgm:spPr/>
      <dgm:t>
        <a:bodyPr/>
        <a:lstStyle/>
        <a:p>
          <a:endParaRPr lang="ru-RU"/>
        </a:p>
      </dgm:t>
    </dgm:pt>
    <dgm:pt modelId="{708B7D29-4278-4AB1-8197-4177D6E91DE7}" type="sibTrans" cxnId="{084F15EA-8563-40DC-BDE1-3D75064F20B0}">
      <dgm:prSet/>
      <dgm:spPr/>
      <dgm:t>
        <a:bodyPr/>
        <a:lstStyle/>
        <a:p>
          <a:endParaRPr lang="ru-RU"/>
        </a:p>
      </dgm:t>
    </dgm:pt>
    <dgm:pt modelId="{13DD10D1-E947-40A8-906E-7EF5FC81D91A}">
      <dgm:prSet phldrT="[Текст]" custT="1"/>
      <dgm:spPr>
        <a:solidFill>
          <a:schemeClr val="accent6">
            <a:lumMod val="60000"/>
            <a:lumOff val="40000"/>
            <a:alpha val="65000"/>
          </a:schemeClr>
        </a:solidFill>
      </dgm:spPr>
      <dgm:t>
        <a:bodyPr/>
        <a:lstStyle/>
        <a:p>
          <a:pPr algn="just"/>
          <a:r>
            <a:rPr lang="ru-RU" sz="1400" b="0" dirty="0" smtClean="0">
              <a:solidFill>
                <a:schemeClr val="tx2"/>
              </a:solidFill>
            </a:rPr>
            <a:t>Об утверждении </a:t>
          </a:r>
          <a:r>
            <a:rPr lang="ru-RU" sz="1400" b="1" dirty="0" smtClean="0">
              <a:solidFill>
                <a:schemeClr val="tx2"/>
              </a:solidFill>
            </a:rPr>
            <a:t>Порядка допуска организаций к деятельности по проведению специальной оценки условий труда, их регистрации в реестре организаций, проводящих специальную оценку условий труда</a:t>
          </a:r>
          <a:r>
            <a:rPr lang="ru-RU" sz="1400" b="0" dirty="0" smtClean="0">
              <a:solidFill>
                <a:schemeClr val="tx2"/>
              </a:solidFill>
            </a:rPr>
            <a:t>, приостановления и прекращения деятельности по проведению специальной оценки условий труда, а также формирования и ведения реестра организаций, проводящих специальную оценку условий труда </a:t>
          </a:r>
          <a:r>
            <a:rPr lang="ru-RU" sz="1400" b="0" dirty="0" smtClean="0">
              <a:solidFill>
                <a:srgbClr val="FF0000"/>
              </a:solidFill>
            </a:rPr>
            <a:t>(внесено в правительство Российской Федерации)</a:t>
          </a:r>
          <a:endParaRPr lang="ru-RU" sz="1400" dirty="0">
            <a:solidFill>
              <a:srgbClr val="FF0000"/>
            </a:solidFill>
          </a:endParaRPr>
        </a:p>
      </dgm:t>
    </dgm:pt>
    <dgm:pt modelId="{1486C6FD-760B-4E5A-9CEC-119264A70E53}" type="parTrans" cxnId="{C5E4EF12-2D09-458B-A865-96578016D7A5}">
      <dgm:prSet/>
      <dgm:spPr/>
      <dgm:t>
        <a:bodyPr/>
        <a:lstStyle/>
        <a:p>
          <a:endParaRPr lang="ru-RU"/>
        </a:p>
      </dgm:t>
    </dgm:pt>
    <dgm:pt modelId="{80187B05-6487-4B1C-90E8-7C3CB8303611}" type="sibTrans" cxnId="{C5E4EF12-2D09-458B-A865-96578016D7A5}">
      <dgm:prSet/>
      <dgm:spPr/>
      <dgm:t>
        <a:bodyPr/>
        <a:lstStyle/>
        <a:p>
          <a:endParaRPr lang="ru-RU"/>
        </a:p>
      </dgm:t>
    </dgm:pt>
    <dgm:pt modelId="{73428CBC-4FE4-4883-95AF-AC2FBD7D9A84}">
      <dgm:prSet phldrT="[Текст]" custT="1"/>
      <dgm:spPr>
        <a:solidFill>
          <a:schemeClr val="accent6">
            <a:lumMod val="60000"/>
            <a:lumOff val="40000"/>
            <a:alpha val="65000"/>
          </a:schemeClr>
        </a:solidFill>
      </dgm:spPr>
      <dgm:t>
        <a:bodyPr/>
        <a:lstStyle/>
        <a:p>
          <a:pPr algn="just"/>
          <a:r>
            <a:rPr lang="ru-RU" sz="1400" dirty="0" smtClean="0">
              <a:solidFill>
                <a:schemeClr val="tx2"/>
              </a:solidFill>
            </a:rPr>
            <a:t>О </a:t>
          </a:r>
          <a:r>
            <a:rPr lang="ru-RU" sz="1400" b="1" dirty="0" smtClean="0">
              <a:solidFill>
                <a:schemeClr val="tx2"/>
              </a:solidFill>
            </a:rPr>
            <a:t>внесении изменений в некоторые акты </a:t>
          </a:r>
          <a:r>
            <a:rPr lang="ru-RU" sz="1400" dirty="0" smtClean="0">
              <a:solidFill>
                <a:schemeClr val="tx2"/>
              </a:solidFill>
            </a:rPr>
            <a:t>Правительства Российской Федерации и признании утратившим силу постановления Правительства Российской Федерации </a:t>
          </a:r>
          <a:br>
            <a:rPr lang="ru-RU" sz="1400" dirty="0" smtClean="0">
              <a:solidFill>
                <a:schemeClr val="tx2"/>
              </a:solidFill>
            </a:rPr>
          </a:br>
          <a:r>
            <a:rPr lang="ru-RU" sz="1400" dirty="0" smtClean="0">
              <a:solidFill>
                <a:schemeClr val="tx2"/>
              </a:solidFill>
            </a:rPr>
            <a:t>от 20 ноября 2008 г. № 870 «Об установлении сокращенной продолжительности рабочего времени, ежегодного дополнительного оплачиваемого отпуска, повышенной оплаты труда работникам, занятым на тяжелых работах, работах с вредными и (или) опасными и иными особыми условиями труда» </a:t>
          </a:r>
          <a:r>
            <a:rPr lang="ru-RU" sz="1400" b="0" dirty="0" smtClean="0">
              <a:solidFill>
                <a:srgbClr val="FF0000"/>
              </a:solidFill>
            </a:rPr>
            <a:t>(внесено в правительство Российской Федерации)</a:t>
          </a:r>
          <a:endParaRPr lang="ru-RU" sz="1400" dirty="0">
            <a:solidFill>
              <a:schemeClr val="tx2"/>
            </a:solidFill>
          </a:endParaRPr>
        </a:p>
      </dgm:t>
    </dgm:pt>
    <dgm:pt modelId="{7FC93712-EBE8-4897-853F-0915E7466020}" type="parTrans" cxnId="{1BEB0516-8D4B-411B-BEA2-692D9CE82CBE}">
      <dgm:prSet/>
      <dgm:spPr/>
      <dgm:t>
        <a:bodyPr/>
        <a:lstStyle/>
        <a:p>
          <a:endParaRPr lang="ru-RU"/>
        </a:p>
      </dgm:t>
    </dgm:pt>
    <dgm:pt modelId="{D29E9C6D-019C-488E-B89B-8314C36B3FA0}" type="sibTrans" cxnId="{1BEB0516-8D4B-411B-BEA2-692D9CE82CBE}">
      <dgm:prSet/>
      <dgm:spPr/>
      <dgm:t>
        <a:bodyPr/>
        <a:lstStyle/>
        <a:p>
          <a:endParaRPr lang="ru-RU"/>
        </a:p>
      </dgm:t>
    </dgm:pt>
    <dgm:pt modelId="{064C6730-9509-4F7E-885F-F03AD03F3FBE}">
      <dgm:prSet phldrT="[Текст]" custT="1"/>
      <dgm:spPr>
        <a:solidFill>
          <a:schemeClr val="accent6">
            <a:lumMod val="60000"/>
            <a:lumOff val="40000"/>
            <a:alpha val="65000"/>
          </a:schemeClr>
        </a:solidFill>
      </dgm:spPr>
      <dgm:t>
        <a:bodyPr/>
        <a:lstStyle/>
        <a:p>
          <a:pPr algn="just"/>
          <a:r>
            <a:rPr lang="ru-RU" sz="1400" dirty="0" smtClean="0">
              <a:solidFill>
                <a:schemeClr val="tx2"/>
              </a:solidFill>
            </a:rPr>
            <a:t>О </a:t>
          </a:r>
          <a:r>
            <a:rPr lang="ru-RU" sz="1400" b="1" dirty="0" smtClean="0">
              <a:solidFill>
                <a:schemeClr val="tx2"/>
              </a:solidFill>
            </a:rPr>
            <a:t>Порядке аттестации на право выполнения работ по специальной оценке условий труда</a:t>
          </a:r>
          <a:r>
            <a:rPr lang="ru-RU" sz="1400" dirty="0" smtClean="0">
              <a:solidFill>
                <a:schemeClr val="tx2"/>
              </a:solidFill>
            </a:rPr>
            <a:t>, выдачи сертификата эксперта на право выполнения работ по специальной оценке условий труда и его аннулирования </a:t>
          </a:r>
          <a:r>
            <a:rPr lang="ru-RU" sz="1400" b="0" dirty="0" smtClean="0">
              <a:solidFill>
                <a:srgbClr val="FF0000"/>
              </a:solidFill>
            </a:rPr>
            <a:t>(внесено в правительство Российской Федерации)</a:t>
          </a:r>
          <a:endParaRPr lang="ru-RU" sz="1400" b="0" dirty="0">
            <a:solidFill>
              <a:schemeClr val="tx2"/>
            </a:solidFill>
          </a:endParaRPr>
        </a:p>
      </dgm:t>
    </dgm:pt>
    <dgm:pt modelId="{FE00F721-C417-4BC5-AAD3-E61A6EABE262}" type="sibTrans" cxnId="{5262A909-C3BA-4887-89BC-EB882E661672}">
      <dgm:prSet/>
      <dgm:spPr/>
      <dgm:t>
        <a:bodyPr/>
        <a:lstStyle/>
        <a:p>
          <a:endParaRPr lang="ru-RU"/>
        </a:p>
      </dgm:t>
    </dgm:pt>
    <dgm:pt modelId="{2E0DFC6C-94E4-40CC-B92F-D6C5E92A2DFD}" type="parTrans" cxnId="{5262A909-C3BA-4887-89BC-EB882E661672}">
      <dgm:prSet/>
      <dgm:spPr/>
      <dgm:t>
        <a:bodyPr/>
        <a:lstStyle/>
        <a:p>
          <a:endParaRPr lang="ru-RU"/>
        </a:p>
      </dgm:t>
    </dgm:pt>
    <dgm:pt modelId="{8CF6388B-E7E9-4B02-A62F-994F5D1A8E64}" type="pres">
      <dgm:prSet presAssocID="{1B4D21D1-78CC-4431-95D7-8EC976B1DCEA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272F1A8-972D-4678-815D-C81C11E1F8D0}" type="pres">
      <dgm:prSet presAssocID="{B68EF120-9179-483C-8AAF-9904FC7AB157}" presName="linNode" presStyleCnt="0"/>
      <dgm:spPr/>
    </dgm:pt>
    <dgm:pt modelId="{68E80A5F-0C52-4708-B250-B2CD40D0549D}" type="pres">
      <dgm:prSet presAssocID="{B68EF120-9179-483C-8AAF-9904FC7AB157}" presName="parentText" presStyleLbl="node1" presStyleIdx="0" presStyleCnt="1" custScaleX="72467" custScaleY="97464" custLinFactNeighborX="-7820" custLinFactNeighborY="-131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A764B0A-3855-4421-8144-FA2A4FCB9CFD}" type="pres">
      <dgm:prSet presAssocID="{B68EF120-9179-483C-8AAF-9904FC7AB157}" presName="descendantText" presStyleLbl="alignAccFollowNode1" presStyleIdx="0" presStyleCnt="1" custScaleX="113751" custScaleY="12512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262A909-C3BA-4887-89BC-EB882E661672}" srcId="{B68EF120-9179-483C-8AAF-9904FC7AB157}" destId="{064C6730-9509-4F7E-885F-F03AD03F3FBE}" srcOrd="2" destOrd="0" parTransId="{2E0DFC6C-94E4-40CC-B92F-D6C5E92A2DFD}" sibTransId="{FE00F721-C417-4BC5-AAD3-E61A6EABE262}"/>
    <dgm:cxn modelId="{BC04B369-FDAE-4D24-9E57-9BCE3A585E55}" srcId="{1B4D21D1-78CC-4431-95D7-8EC976B1DCEA}" destId="{B68EF120-9179-483C-8AAF-9904FC7AB157}" srcOrd="0" destOrd="0" parTransId="{255C0AB3-A80D-4944-92ED-84504933B519}" sibTransId="{502C8CE2-3490-4386-AC71-732F0DE43938}"/>
    <dgm:cxn modelId="{084F15EA-8563-40DC-BDE1-3D75064F20B0}" srcId="{B68EF120-9179-483C-8AAF-9904FC7AB157}" destId="{055ED9FA-7643-47CC-9CFE-C9787597CCE1}" srcOrd="0" destOrd="0" parTransId="{BF837B14-3B38-4F9F-9FC1-EA4F1E1D5E37}" sibTransId="{708B7D29-4278-4AB1-8197-4177D6E91DE7}"/>
    <dgm:cxn modelId="{1BEB0516-8D4B-411B-BEA2-692D9CE82CBE}" srcId="{B68EF120-9179-483C-8AAF-9904FC7AB157}" destId="{73428CBC-4FE4-4883-95AF-AC2FBD7D9A84}" srcOrd="3" destOrd="0" parTransId="{7FC93712-EBE8-4897-853F-0915E7466020}" sibTransId="{D29E9C6D-019C-488E-B89B-8314C36B3FA0}"/>
    <dgm:cxn modelId="{93D5A416-EEE6-4B96-99B4-EC54726222BD}" type="presOf" srcId="{B68EF120-9179-483C-8AAF-9904FC7AB157}" destId="{68E80A5F-0C52-4708-B250-B2CD40D0549D}" srcOrd="0" destOrd="0" presId="urn:microsoft.com/office/officeart/2005/8/layout/vList5"/>
    <dgm:cxn modelId="{77E718D0-D1FE-41EC-B5B2-A443DBC5ED8B}" type="presOf" srcId="{055ED9FA-7643-47CC-9CFE-C9787597CCE1}" destId="{4A764B0A-3855-4421-8144-FA2A4FCB9CFD}" srcOrd="0" destOrd="0" presId="urn:microsoft.com/office/officeart/2005/8/layout/vList5"/>
    <dgm:cxn modelId="{C5E4EF12-2D09-458B-A865-96578016D7A5}" srcId="{B68EF120-9179-483C-8AAF-9904FC7AB157}" destId="{13DD10D1-E947-40A8-906E-7EF5FC81D91A}" srcOrd="1" destOrd="0" parTransId="{1486C6FD-760B-4E5A-9CEC-119264A70E53}" sibTransId="{80187B05-6487-4B1C-90E8-7C3CB8303611}"/>
    <dgm:cxn modelId="{6AF4B0B5-D5AE-4458-BC72-0A06799B0CD0}" type="presOf" srcId="{1B4D21D1-78CC-4431-95D7-8EC976B1DCEA}" destId="{8CF6388B-E7E9-4B02-A62F-994F5D1A8E64}" srcOrd="0" destOrd="0" presId="urn:microsoft.com/office/officeart/2005/8/layout/vList5"/>
    <dgm:cxn modelId="{848C2A0D-E3C5-40D7-87EC-CFE8B5A7737B}" type="presOf" srcId="{73428CBC-4FE4-4883-95AF-AC2FBD7D9A84}" destId="{4A764B0A-3855-4421-8144-FA2A4FCB9CFD}" srcOrd="0" destOrd="3" presId="urn:microsoft.com/office/officeart/2005/8/layout/vList5"/>
    <dgm:cxn modelId="{2F883AE4-1468-4716-92CD-361DDD7E615D}" type="presOf" srcId="{13DD10D1-E947-40A8-906E-7EF5FC81D91A}" destId="{4A764B0A-3855-4421-8144-FA2A4FCB9CFD}" srcOrd="0" destOrd="1" presId="urn:microsoft.com/office/officeart/2005/8/layout/vList5"/>
    <dgm:cxn modelId="{AE931A85-B6B9-4A01-BD69-6CA5C42BA4EB}" type="presOf" srcId="{064C6730-9509-4F7E-885F-F03AD03F3FBE}" destId="{4A764B0A-3855-4421-8144-FA2A4FCB9CFD}" srcOrd="0" destOrd="2" presId="urn:microsoft.com/office/officeart/2005/8/layout/vList5"/>
    <dgm:cxn modelId="{43DB4D4C-FCA1-48EF-B49D-A39228ED9FDD}" type="presParOf" srcId="{8CF6388B-E7E9-4B02-A62F-994F5D1A8E64}" destId="{1272F1A8-972D-4678-815D-C81C11E1F8D0}" srcOrd="0" destOrd="0" presId="urn:microsoft.com/office/officeart/2005/8/layout/vList5"/>
    <dgm:cxn modelId="{390E1ADD-3AFF-4331-A2D9-35DF373CDC8D}" type="presParOf" srcId="{1272F1A8-972D-4678-815D-C81C11E1F8D0}" destId="{68E80A5F-0C52-4708-B250-B2CD40D0549D}" srcOrd="0" destOrd="0" presId="urn:microsoft.com/office/officeart/2005/8/layout/vList5"/>
    <dgm:cxn modelId="{D6D4DCBA-1CC1-4D58-93CE-C4BA0122FF3A}" type="presParOf" srcId="{1272F1A8-972D-4678-815D-C81C11E1F8D0}" destId="{4A764B0A-3855-4421-8144-FA2A4FCB9CFD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333F0DDB-7090-4E1E-B32D-42562A7A03A6}" type="doc">
      <dgm:prSet loTypeId="urn:microsoft.com/office/officeart/2005/8/layout/radial5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157841C-C8CF-416F-81BB-517966718622}">
      <dgm:prSet phldrT="[Текст]" custT="1">
        <dgm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dgm:style>
      </dgm:prSet>
      <dgm:spPr>
        <a:solidFill>
          <a:schemeClr val="accent2">
            <a:lumMod val="40000"/>
            <a:lumOff val="60000"/>
          </a:schemeClr>
        </a:solidFill>
      </dgm:spPr>
      <dgm:t>
        <a:bodyPr/>
        <a:lstStyle/>
        <a:p>
          <a:r>
            <a:rPr lang="ru-RU" sz="1800" b="1" dirty="0" smtClean="0">
              <a:solidFill>
                <a:schemeClr val="tx2"/>
              </a:solidFill>
            </a:rPr>
            <a:t>Напряженность трудового процесса</a:t>
          </a:r>
          <a:endParaRPr lang="ru-RU" sz="1800" b="1" dirty="0">
            <a:solidFill>
              <a:schemeClr val="tx2"/>
            </a:solidFill>
          </a:endParaRPr>
        </a:p>
      </dgm:t>
    </dgm:pt>
    <dgm:pt modelId="{DF7F6747-4042-47B9-B6BE-31D6B365EDC5}" type="parTrans" cxnId="{08209AD5-0C37-4D5E-A624-2B4819DC2994}">
      <dgm:prSet/>
      <dgm:spPr/>
      <dgm:t>
        <a:bodyPr/>
        <a:lstStyle/>
        <a:p>
          <a:endParaRPr lang="ru-RU"/>
        </a:p>
      </dgm:t>
    </dgm:pt>
    <dgm:pt modelId="{04DE8408-2049-4300-BA78-99E46BEDC694}" type="sibTrans" cxnId="{08209AD5-0C37-4D5E-A624-2B4819DC2994}">
      <dgm:prSet/>
      <dgm:spPr/>
      <dgm:t>
        <a:bodyPr/>
        <a:lstStyle/>
        <a:p>
          <a:endParaRPr lang="ru-RU"/>
        </a:p>
      </dgm:t>
    </dgm:pt>
    <dgm:pt modelId="{11ABFABE-2DA4-4C04-803F-F1F4C97CAA22}">
      <dgm:prSet phldrT="[Текст]" custT="1">
        <dgm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dgm:style>
      </dgm:prSet>
      <dgm:spPr>
        <a:solidFill>
          <a:schemeClr val="accent4">
            <a:lumMod val="60000"/>
            <a:lumOff val="40000"/>
          </a:schemeClr>
        </a:solidFill>
        <a:ln>
          <a:noFill/>
        </a:ln>
      </dgm:spPr>
      <dgm:t>
        <a:bodyPr/>
        <a:lstStyle/>
        <a:p>
          <a:r>
            <a:rPr lang="ru-RU" sz="1400" dirty="0" smtClean="0">
              <a:solidFill>
                <a:schemeClr val="tx2"/>
              </a:solidFill>
            </a:rPr>
            <a:t>Длительность сосредоточенного наблюдения*</a:t>
          </a:r>
          <a:endParaRPr lang="ru-RU" sz="1400" dirty="0">
            <a:solidFill>
              <a:schemeClr val="tx2"/>
            </a:solidFill>
          </a:endParaRPr>
        </a:p>
      </dgm:t>
    </dgm:pt>
    <dgm:pt modelId="{4725BD0C-6C8C-4935-B7A0-509561253F8B}" type="parTrans" cxnId="{4AEEB168-A86E-4774-8CED-7C7E077C5BD4}">
      <dgm:prSet/>
      <dgm:spPr/>
      <dgm:t>
        <a:bodyPr/>
        <a:lstStyle/>
        <a:p>
          <a:endParaRPr lang="ru-RU"/>
        </a:p>
      </dgm:t>
    </dgm:pt>
    <dgm:pt modelId="{72C4C896-19E6-4A6D-9FD7-E3287C4E379D}" type="sibTrans" cxnId="{4AEEB168-A86E-4774-8CED-7C7E077C5BD4}">
      <dgm:prSet/>
      <dgm:spPr/>
      <dgm:t>
        <a:bodyPr/>
        <a:lstStyle/>
        <a:p>
          <a:endParaRPr lang="ru-RU"/>
        </a:p>
      </dgm:t>
    </dgm:pt>
    <dgm:pt modelId="{C20DAFD7-E6B8-4C68-B143-2C1DEB09BFD8}">
      <dgm:prSet phldrT="[Текст]" custT="1">
        <dgm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dgm:style>
      </dgm:prSet>
      <dgm:spPr>
        <a:solidFill>
          <a:schemeClr val="accent4">
            <a:lumMod val="60000"/>
            <a:lumOff val="40000"/>
          </a:schemeClr>
        </a:solidFill>
        <a:ln>
          <a:noFill/>
        </a:ln>
      </dgm:spPr>
      <dgm:t>
        <a:bodyPr/>
        <a:lstStyle/>
        <a:p>
          <a:r>
            <a:rPr lang="ru-RU" sz="1400" dirty="0" smtClean="0">
              <a:solidFill>
                <a:schemeClr val="tx2"/>
              </a:solidFill>
            </a:rPr>
            <a:t>Плотность сигналов (световых, звуковых) и сообщений в ед. времени*</a:t>
          </a:r>
          <a:endParaRPr lang="ru-RU" sz="1400" dirty="0">
            <a:solidFill>
              <a:schemeClr val="tx2"/>
            </a:solidFill>
          </a:endParaRPr>
        </a:p>
      </dgm:t>
    </dgm:pt>
    <dgm:pt modelId="{A3A631DF-6600-48D8-AE5B-13A296E480A1}" type="parTrans" cxnId="{FD0E0ADD-CEA1-4068-9880-BA7D730A96BE}">
      <dgm:prSet/>
      <dgm:spPr/>
      <dgm:t>
        <a:bodyPr/>
        <a:lstStyle/>
        <a:p>
          <a:endParaRPr lang="ru-RU"/>
        </a:p>
      </dgm:t>
    </dgm:pt>
    <dgm:pt modelId="{49EB01F8-76C6-45E3-A44E-366C89631500}" type="sibTrans" cxnId="{FD0E0ADD-CEA1-4068-9880-BA7D730A96BE}">
      <dgm:prSet/>
      <dgm:spPr/>
      <dgm:t>
        <a:bodyPr/>
        <a:lstStyle/>
        <a:p>
          <a:endParaRPr lang="ru-RU"/>
        </a:p>
      </dgm:t>
    </dgm:pt>
    <dgm:pt modelId="{E5704268-0E35-497E-8F92-42A5995794E2}">
      <dgm:prSet phldrT="[Текст]" custT="1">
        <dgm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dgm:style>
      </dgm:prSet>
      <dgm:spPr>
        <a:solidFill>
          <a:schemeClr val="accent4">
            <a:lumMod val="60000"/>
            <a:lumOff val="40000"/>
          </a:schemeClr>
        </a:solidFill>
        <a:ln>
          <a:noFill/>
        </a:ln>
      </dgm:spPr>
      <dgm:t>
        <a:bodyPr/>
        <a:lstStyle/>
        <a:p>
          <a:r>
            <a:rPr lang="ru-RU" sz="1400" dirty="0" smtClean="0">
              <a:solidFill>
                <a:schemeClr val="tx2"/>
              </a:solidFill>
            </a:rPr>
            <a:t>Число производственных объектов одновременного наблюдения*</a:t>
          </a:r>
          <a:endParaRPr lang="ru-RU" sz="1400" dirty="0">
            <a:solidFill>
              <a:schemeClr val="tx2"/>
            </a:solidFill>
          </a:endParaRPr>
        </a:p>
      </dgm:t>
    </dgm:pt>
    <dgm:pt modelId="{B7051465-1DB4-4031-B9C0-6934D6C856A7}" type="parTrans" cxnId="{22CA8DBF-1C20-422B-A58B-23EDABC9AB1A}">
      <dgm:prSet/>
      <dgm:spPr/>
      <dgm:t>
        <a:bodyPr/>
        <a:lstStyle/>
        <a:p>
          <a:endParaRPr lang="ru-RU"/>
        </a:p>
      </dgm:t>
    </dgm:pt>
    <dgm:pt modelId="{C3332257-26D4-429A-9DD5-C3670EF0D323}" type="sibTrans" cxnId="{22CA8DBF-1C20-422B-A58B-23EDABC9AB1A}">
      <dgm:prSet/>
      <dgm:spPr/>
      <dgm:t>
        <a:bodyPr/>
        <a:lstStyle/>
        <a:p>
          <a:endParaRPr lang="ru-RU"/>
        </a:p>
      </dgm:t>
    </dgm:pt>
    <dgm:pt modelId="{0E7D9986-4998-4C2F-94ED-776F96B57954}">
      <dgm:prSet phldrT="[Текст]" custT="1">
        <dgm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dgm:style>
      </dgm:prSet>
      <dgm:spPr>
        <a:solidFill>
          <a:schemeClr val="accent4">
            <a:lumMod val="60000"/>
            <a:lumOff val="40000"/>
          </a:schemeClr>
        </a:solidFill>
        <a:ln>
          <a:noFill/>
        </a:ln>
      </dgm:spPr>
      <dgm:t>
        <a:bodyPr/>
        <a:lstStyle/>
        <a:p>
          <a:r>
            <a:rPr lang="ru-RU" sz="1400" dirty="0" smtClean="0">
              <a:solidFill>
                <a:schemeClr val="tx2"/>
              </a:solidFill>
            </a:rPr>
            <a:t>Нагрузка на слуховой анализатор*</a:t>
          </a:r>
          <a:endParaRPr lang="ru-RU" sz="1400" dirty="0">
            <a:solidFill>
              <a:schemeClr val="tx2"/>
            </a:solidFill>
          </a:endParaRPr>
        </a:p>
      </dgm:t>
    </dgm:pt>
    <dgm:pt modelId="{0A9CCF53-D403-4E02-B524-A46B16AE3425}" type="parTrans" cxnId="{72086C3C-DED3-4586-AA03-F337257C5315}">
      <dgm:prSet/>
      <dgm:spPr/>
      <dgm:t>
        <a:bodyPr/>
        <a:lstStyle/>
        <a:p>
          <a:endParaRPr lang="ru-RU"/>
        </a:p>
      </dgm:t>
    </dgm:pt>
    <dgm:pt modelId="{E73EF7D9-8CC2-4691-8A79-C1979FF78B17}" type="sibTrans" cxnId="{72086C3C-DED3-4586-AA03-F337257C5315}">
      <dgm:prSet/>
      <dgm:spPr/>
      <dgm:t>
        <a:bodyPr/>
        <a:lstStyle/>
        <a:p>
          <a:endParaRPr lang="ru-RU"/>
        </a:p>
      </dgm:t>
    </dgm:pt>
    <dgm:pt modelId="{51217082-4E65-45FF-8FBD-5FB4FA2DEDDD}">
      <dgm:prSet phldrT="[Текст]" custT="1">
        <dgm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dgm:style>
      </dgm:prSet>
      <dgm:spPr>
        <a:solidFill>
          <a:schemeClr val="accent4">
            <a:lumMod val="60000"/>
            <a:lumOff val="40000"/>
          </a:schemeClr>
        </a:solidFill>
        <a:ln>
          <a:noFill/>
        </a:ln>
      </dgm:spPr>
      <dgm:t>
        <a:bodyPr/>
        <a:lstStyle/>
        <a:p>
          <a:r>
            <a:rPr lang="ru-RU" sz="1400" dirty="0" smtClean="0">
              <a:solidFill>
                <a:schemeClr val="tx2"/>
              </a:solidFill>
            </a:rPr>
            <a:t>Работа с оптическими приборами</a:t>
          </a:r>
          <a:endParaRPr lang="ru-RU" sz="1400" dirty="0">
            <a:solidFill>
              <a:schemeClr val="tx2"/>
            </a:solidFill>
          </a:endParaRPr>
        </a:p>
      </dgm:t>
    </dgm:pt>
    <dgm:pt modelId="{C646B2A5-6742-4BC0-B49C-43C67C4C876B}" type="parTrans" cxnId="{691673B2-E024-41C2-ACE4-CB779DAB757D}">
      <dgm:prSet/>
      <dgm:spPr/>
      <dgm:t>
        <a:bodyPr/>
        <a:lstStyle/>
        <a:p>
          <a:endParaRPr lang="ru-RU"/>
        </a:p>
      </dgm:t>
    </dgm:pt>
    <dgm:pt modelId="{49085A93-CF55-46B3-ADEC-EEE502FD2D08}" type="sibTrans" cxnId="{691673B2-E024-41C2-ACE4-CB779DAB757D}">
      <dgm:prSet/>
      <dgm:spPr/>
      <dgm:t>
        <a:bodyPr/>
        <a:lstStyle/>
        <a:p>
          <a:endParaRPr lang="ru-RU"/>
        </a:p>
      </dgm:t>
    </dgm:pt>
    <dgm:pt modelId="{C39556C0-1BF3-461C-85CA-B317FB0D4257}">
      <dgm:prSet phldrT="[Текст]" custT="1">
        <dgm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dgm:style>
      </dgm:prSet>
      <dgm:spPr>
        <a:solidFill>
          <a:schemeClr val="accent4">
            <a:lumMod val="60000"/>
            <a:lumOff val="40000"/>
          </a:schemeClr>
        </a:solidFill>
        <a:ln>
          <a:noFill/>
        </a:ln>
      </dgm:spPr>
      <dgm:t>
        <a:bodyPr/>
        <a:lstStyle/>
        <a:p>
          <a:r>
            <a:rPr lang="ru-RU" sz="1400" dirty="0" smtClean="0">
              <a:solidFill>
                <a:schemeClr val="tx2"/>
              </a:solidFill>
            </a:rPr>
            <a:t>Активное наблюдение за ходом производственного процесса*</a:t>
          </a:r>
          <a:endParaRPr lang="ru-RU" sz="1400" dirty="0">
            <a:solidFill>
              <a:schemeClr val="tx2"/>
            </a:solidFill>
          </a:endParaRPr>
        </a:p>
      </dgm:t>
    </dgm:pt>
    <dgm:pt modelId="{2E440642-DF1F-478B-9377-319E1573598B}" type="parTrans" cxnId="{B996EF84-C12A-4261-B76C-C389350C9166}">
      <dgm:prSet/>
      <dgm:spPr/>
      <dgm:t>
        <a:bodyPr/>
        <a:lstStyle/>
        <a:p>
          <a:endParaRPr lang="ru-RU"/>
        </a:p>
      </dgm:t>
    </dgm:pt>
    <dgm:pt modelId="{B36F39D7-0441-47E7-BBE0-705C936CBBB3}" type="sibTrans" cxnId="{B996EF84-C12A-4261-B76C-C389350C9166}">
      <dgm:prSet/>
      <dgm:spPr/>
      <dgm:t>
        <a:bodyPr/>
        <a:lstStyle/>
        <a:p>
          <a:endParaRPr lang="ru-RU"/>
        </a:p>
      </dgm:t>
    </dgm:pt>
    <dgm:pt modelId="{4CB67891-0563-48AC-909A-E870C9EC952A}">
      <dgm:prSet phldrT="[Текст]" custT="1">
        <dgm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dgm:style>
      </dgm:prSet>
      <dgm:spPr>
        <a:solidFill>
          <a:schemeClr val="accent4">
            <a:lumMod val="60000"/>
            <a:lumOff val="40000"/>
          </a:schemeClr>
        </a:solidFill>
        <a:ln>
          <a:noFill/>
        </a:ln>
      </dgm:spPr>
      <dgm:t>
        <a:bodyPr/>
        <a:lstStyle/>
        <a:p>
          <a:r>
            <a:rPr lang="ru-RU" sz="1400" dirty="0" smtClean="0">
              <a:solidFill>
                <a:schemeClr val="tx2"/>
              </a:solidFill>
            </a:rPr>
            <a:t>Нагрузка на голосовой аппарат</a:t>
          </a:r>
          <a:endParaRPr lang="ru-RU" sz="1400" dirty="0">
            <a:solidFill>
              <a:schemeClr val="tx2"/>
            </a:solidFill>
          </a:endParaRPr>
        </a:p>
      </dgm:t>
    </dgm:pt>
    <dgm:pt modelId="{BF1EB391-DDEF-43DA-B1AD-E23E606CE76A}" type="parTrans" cxnId="{2316C42C-9317-43D3-AE51-0A7FBF209103}">
      <dgm:prSet/>
      <dgm:spPr/>
      <dgm:t>
        <a:bodyPr/>
        <a:lstStyle/>
        <a:p>
          <a:endParaRPr lang="ru-RU"/>
        </a:p>
      </dgm:t>
    </dgm:pt>
    <dgm:pt modelId="{50A7652B-205A-40FC-8910-4C83228DB902}" type="sibTrans" cxnId="{2316C42C-9317-43D3-AE51-0A7FBF209103}">
      <dgm:prSet/>
      <dgm:spPr/>
      <dgm:t>
        <a:bodyPr/>
        <a:lstStyle/>
        <a:p>
          <a:endParaRPr lang="ru-RU"/>
        </a:p>
      </dgm:t>
    </dgm:pt>
    <dgm:pt modelId="{F33BAD61-FF20-497E-BBD0-BFF3C6B72E5D}" type="pres">
      <dgm:prSet presAssocID="{333F0DDB-7090-4E1E-B32D-42562A7A03A6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BD309D2-51AF-4932-8212-9292C587EE4D}" type="pres">
      <dgm:prSet presAssocID="{3157841C-C8CF-416F-81BB-517966718622}" presName="centerShape" presStyleLbl="node0" presStyleIdx="0" presStyleCnt="1" custScaleX="237450" custScaleY="112952"/>
      <dgm:spPr/>
      <dgm:t>
        <a:bodyPr/>
        <a:lstStyle/>
        <a:p>
          <a:endParaRPr lang="ru-RU"/>
        </a:p>
      </dgm:t>
    </dgm:pt>
    <dgm:pt modelId="{203EBE23-C8B6-4B7B-A7EB-23D1D8E3733D}" type="pres">
      <dgm:prSet presAssocID="{4725BD0C-6C8C-4935-B7A0-509561253F8B}" presName="parTrans" presStyleLbl="sibTrans2D1" presStyleIdx="0" presStyleCnt="7"/>
      <dgm:spPr/>
      <dgm:t>
        <a:bodyPr/>
        <a:lstStyle/>
        <a:p>
          <a:endParaRPr lang="ru-RU"/>
        </a:p>
      </dgm:t>
    </dgm:pt>
    <dgm:pt modelId="{B6043DD4-1D86-4777-A197-C58202A96E68}" type="pres">
      <dgm:prSet presAssocID="{4725BD0C-6C8C-4935-B7A0-509561253F8B}" presName="connectorText" presStyleLbl="sibTrans2D1" presStyleIdx="0" presStyleCnt="7"/>
      <dgm:spPr/>
      <dgm:t>
        <a:bodyPr/>
        <a:lstStyle/>
        <a:p>
          <a:endParaRPr lang="ru-RU"/>
        </a:p>
      </dgm:t>
    </dgm:pt>
    <dgm:pt modelId="{8E785F7C-3E37-400A-8F7A-A5878C98351A}" type="pres">
      <dgm:prSet presAssocID="{11ABFABE-2DA4-4C04-803F-F1F4C97CAA22}" presName="node" presStyleLbl="node1" presStyleIdx="0" presStyleCnt="7" custScaleX="183097" custRadScaleRad="100431" custRadScaleInc="4073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DF8CB78-5186-491C-8AF9-A7CAE00FF54B}" type="pres">
      <dgm:prSet presAssocID="{A3A631DF-6600-48D8-AE5B-13A296E480A1}" presName="parTrans" presStyleLbl="sibTrans2D1" presStyleIdx="1" presStyleCnt="7"/>
      <dgm:spPr/>
      <dgm:t>
        <a:bodyPr/>
        <a:lstStyle/>
        <a:p>
          <a:endParaRPr lang="ru-RU"/>
        </a:p>
      </dgm:t>
    </dgm:pt>
    <dgm:pt modelId="{5EA84D49-4744-4E66-A52C-40113176F1C9}" type="pres">
      <dgm:prSet presAssocID="{A3A631DF-6600-48D8-AE5B-13A296E480A1}" presName="connectorText" presStyleLbl="sibTrans2D1" presStyleIdx="1" presStyleCnt="7"/>
      <dgm:spPr/>
      <dgm:t>
        <a:bodyPr/>
        <a:lstStyle/>
        <a:p>
          <a:endParaRPr lang="ru-RU"/>
        </a:p>
      </dgm:t>
    </dgm:pt>
    <dgm:pt modelId="{4FFB40D9-DA0B-4CE2-ABD3-C31B6ED683BC}" type="pres">
      <dgm:prSet presAssocID="{C20DAFD7-E6B8-4C68-B143-2C1DEB09BFD8}" presName="node" presStyleLbl="node1" presStyleIdx="1" presStyleCnt="7" custScaleX="190720" custScaleY="115152" custRadScaleRad="149365" custRadScaleInc="694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9CC7CD0-13F2-4D5C-A7F8-000681548DFC}" type="pres">
      <dgm:prSet presAssocID="{B7051465-1DB4-4031-B9C0-6934D6C856A7}" presName="parTrans" presStyleLbl="sibTrans2D1" presStyleIdx="2" presStyleCnt="7"/>
      <dgm:spPr/>
      <dgm:t>
        <a:bodyPr/>
        <a:lstStyle/>
        <a:p>
          <a:endParaRPr lang="ru-RU"/>
        </a:p>
      </dgm:t>
    </dgm:pt>
    <dgm:pt modelId="{E8463D3F-073B-4B66-8A93-6A3AA2B69C79}" type="pres">
      <dgm:prSet presAssocID="{B7051465-1DB4-4031-B9C0-6934D6C856A7}" presName="connectorText" presStyleLbl="sibTrans2D1" presStyleIdx="2" presStyleCnt="7"/>
      <dgm:spPr/>
      <dgm:t>
        <a:bodyPr/>
        <a:lstStyle/>
        <a:p>
          <a:endParaRPr lang="ru-RU"/>
        </a:p>
      </dgm:t>
    </dgm:pt>
    <dgm:pt modelId="{E58C6D33-CE11-4F2A-82E7-DF565DE10356}" type="pres">
      <dgm:prSet presAssocID="{E5704268-0E35-497E-8F92-42A5995794E2}" presName="node" presStyleLbl="node1" presStyleIdx="2" presStyleCnt="7" custScaleX="180850" custScaleY="115154" custRadScaleRad="146248" custRadScaleInc="-8732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F5FFDB8-8D43-4FCB-9FB4-718F77F98EDE}" type="pres">
      <dgm:prSet presAssocID="{0A9CCF53-D403-4E02-B524-A46B16AE3425}" presName="parTrans" presStyleLbl="sibTrans2D1" presStyleIdx="3" presStyleCnt="7" custScaleX="161417" custScaleY="108385" custLinFactNeighborX="-14589" custLinFactNeighborY="27720"/>
      <dgm:spPr/>
      <dgm:t>
        <a:bodyPr/>
        <a:lstStyle/>
        <a:p>
          <a:endParaRPr lang="ru-RU"/>
        </a:p>
      </dgm:t>
    </dgm:pt>
    <dgm:pt modelId="{834653E7-EF12-42F4-B05A-30BAFDE06EFC}" type="pres">
      <dgm:prSet presAssocID="{0A9CCF53-D403-4E02-B524-A46B16AE3425}" presName="connectorText" presStyleLbl="sibTrans2D1" presStyleIdx="3" presStyleCnt="7"/>
      <dgm:spPr/>
      <dgm:t>
        <a:bodyPr/>
        <a:lstStyle/>
        <a:p>
          <a:endParaRPr lang="ru-RU"/>
        </a:p>
      </dgm:t>
    </dgm:pt>
    <dgm:pt modelId="{9E473388-E304-4DEA-A364-0AA46F967728}" type="pres">
      <dgm:prSet presAssocID="{0E7D9986-4998-4C2F-94ED-776F96B57954}" presName="node" presStyleLbl="node1" presStyleIdx="3" presStyleCnt="7" custScaleX="167945" custScaleY="111324" custRadScaleRad="141738" custRadScaleInc="-18095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A668CB6-EECC-44B0-BE62-83915BC02C1C}" type="pres">
      <dgm:prSet presAssocID="{C646B2A5-6742-4BC0-B49C-43C67C4C876B}" presName="parTrans" presStyleLbl="sibTrans2D1" presStyleIdx="4" presStyleCnt="7"/>
      <dgm:spPr/>
      <dgm:t>
        <a:bodyPr/>
        <a:lstStyle/>
        <a:p>
          <a:endParaRPr lang="ru-RU"/>
        </a:p>
      </dgm:t>
    </dgm:pt>
    <dgm:pt modelId="{11848AB7-DE7C-4E6F-ACF1-51B1AB5ACE5A}" type="pres">
      <dgm:prSet presAssocID="{C646B2A5-6742-4BC0-B49C-43C67C4C876B}" presName="connectorText" presStyleLbl="sibTrans2D1" presStyleIdx="4" presStyleCnt="7"/>
      <dgm:spPr/>
      <dgm:t>
        <a:bodyPr/>
        <a:lstStyle/>
        <a:p>
          <a:endParaRPr lang="ru-RU"/>
        </a:p>
      </dgm:t>
    </dgm:pt>
    <dgm:pt modelId="{73952D76-1D57-4D77-BBC6-A0740FC43042}" type="pres">
      <dgm:prSet presAssocID="{51217082-4E65-45FF-8FBD-5FB4FA2DEDDD}" presName="node" presStyleLbl="node1" presStyleIdx="4" presStyleCnt="7" custScaleX="149662" custRadScaleRad="99754" custRadScaleInc="-4544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9AD56B1-D11A-4B6A-94FD-5155FC09596E}" type="pres">
      <dgm:prSet presAssocID="{2E440642-DF1F-478B-9377-319E1573598B}" presName="parTrans" presStyleLbl="sibTrans2D1" presStyleIdx="5" presStyleCnt="7"/>
      <dgm:spPr/>
      <dgm:t>
        <a:bodyPr/>
        <a:lstStyle/>
        <a:p>
          <a:endParaRPr lang="ru-RU"/>
        </a:p>
      </dgm:t>
    </dgm:pt>
    <dgm:pt modelId="{DEAB71F5-23BA-493E-9570-1A1957E01A1A}" type="pres">
      <dgm:prSet presAssocID="{2E440642-DF1F-478B-9377-319E1573598B}" presName="connectorText" presStyleLbl="sibTrans2D1" presStyleIdx="5" presStyleCnt="7"/>
      <dgm:spPr/>
      <dgm:t>
        <a:bodyPr/>
        <a:lstStyle/>
        <a:p>
          <a:endParaRPr lang="ru-RU"/>
        </a:p>
      </dgm:t>
    </dgm:pt>
    <dgm:pt modelId="{08E7CB09-0AC4-475C-85C8-FAC119F26809}" type="pres">
      <dgm:prSet presAssocID="{C39556C0-1BF3-461C-85CA-B317FB0D4257}" presName="node" presStyleLbl="node1" presStyleIdx="5" presStyleCnt="7" custScaleX="182204" custRadScaleRad="107410" custRadScaleInc="-44532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6844F19-4140-4A62-B1E9-1812A4D44E95}" type="pres">
      <dgm:prSet presAssocID="{BF1EB391-DDEF-43DA-B1AD-E23E606CE76A}" presName="parTrans" presStyleLbl="sibTrans2D1" presStyleIdx="6" presStyleCnt="7"/>
      <dgm:spPr/>
      <dgm:t>
        <a:bodyPr/>
        <a:lstStyle/>
        <a:p>
          <a:endParaRPr lang="ru-RU"/>
        </a:p>
      </dgm:t>
    </dgm:pt>
    <dgm:pt modelId="{0080877F-1F21-47AB-8895-7DFBF09FC0FA}" type="pres">
      <dgm:prSet presAssocID="{BF1EB391-DDEF-43DA-B1AD-E23E606CE76A}" presName="connectorText" presStyleLbl="sibTrans2D1" presStyleIdx="6" presStyleCnt="7"/>
      <dgm:spPr/>
      <dgm:t>
        <a:bodyPr/>
        <a:lstStyle/>
        <a:p>
          <a:endParaRPr lang="ru-RU"/>
        </a:p>
      </dgm:t>
    </dgm:pt>
    <dgm:pt modelId="{79E76D75-20A4-4053-9B83-C3B2BFC10CA5}" type="pres">
      <dgm:prSet presAssocID="{4CB67891-0563-48AC-909A-E870C9EC952A}" presName="node" presStyleLbl="node1" presStyleIdx="6" presStyleCnt="7" custScaleX="157774" custRadScaleRad="134266" custRadScaleInc="-28752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36772A8-A9C5-4722-BA32-F55A6AA8E911}" type="presOf" srcId="{BF1EB391-DDEF-43DA-B1AD-E23E606CE76A}" destId="{0080877F-1F21-47AB-8895-7DFBF09FC0FA}" srcOrd="1" destOrd="0" presId="urn:microsoft.com/office/officeart/2005/8/layout/radial5"/>
    <dgm:cxn modelId="{D2E6345A-D5E3-42B2-ABFF-C7B02D87431F}" type="presOf" srcId="{51217082-4E65-45FF-8FBD-5FB4FA2DEDDD}" destId="{73952D76-1D57-4D77-BBC6-A0740FC43042}" srcOrd="0" destOrd="0" presId="urn:microsoft.com/office/officeart/2005/8/layout/radial5"/>
    <dgm:cxn modelId="{2316C42C-9317-43D3-AE51-0A7FBF209103}" srcId="{3157841C-C8CF-416F-81BB-517966718622}" destId="{4CB67891-0563-48AC-909A-E870C9EC952A}" srcOrd="6" destOrd="0" parTransId="{BF1EB391-DDEF-43DA-B1AD-E23E606CE76A}" sibTransId="{50A7652B-205A-40FC-8910-4C83228DB902}"/>
    <dgm:cxn modelId="{F023FC03-4602-4DDE-A84C-ABE319CD684D}" type="presOf" srcId="{C20DAFD7-E6B8-4C68-B143-2C1DEB09BFD8}" destId="{4FFB40D9-DA0B-4CE2-ABD3-C31B6ED683BC}" srcOrd="0" destOrd="0" presId="urn:microsoft.com/office/officeart/2005/8/layout/radial5"/>
    <dgm:cxn modelId="{FD0E0ADD-CEA1-4068-9880-BA7D730A96BE}" srcId="{3157841C-C8CF-416F-81BB-517966718622}" destId="{C20DAFD7-E6B8-4C68-B143-2C1DEB09BFD8}" srcOrd="1" destOrd="0" parTransId="{A3A631DF-6600-48D8-AE5B-13A296E480A1}" sibTransId="{49EB01F8-76C6-45E3-A44E-366C89631500}"/>
    <dgm:cxn modelId="{FD5AF7BB-7AF1-45C9-A670-C020A08DDD85}" type="presOf" srcId="{3157841C-C8CF-416F-81BB-517966718622}" destId="{5BD309D2-51AF-4932-8212-9292C587EE4D}" srcOrd="0" destOrd="0" presId="urn:microsoft.com/office/officeart/2005/8/layout/radial5"/>
    <dgm:cxn modelId="{08135092-4DC9-44CE-8CF2-497BBC9A2388}" type="presOf" srcId="{0A9CCF53-D403-4E02-B524-A46B16AE3425}" destId="{4F5FFDB8-8D43-4FCB-9FB4-718F77F98EDE}" srcOrd="0" destOrd="0" presId="urn:microsoft.com/office/officeart/2005/8/layout/radial5"/>
    <dgm:cxn modelId="{9EF7108F-3394-4FC2-9A30-6A1F7DD4478E}" type="presOf" srcId="{2E440642-DF1F-478B-9377-319E1573598B}" destId="{DEAB71F5-23BA-493E-9570-1A1957E01A1A}" srcOrd="1" destOrd="0" presId="urn:microsoft.com/office/officeart/2005/8/layout/radial5"/>
    <dgm:cxn modelId="{4AEEB168-A86E-4774-8CED-7C7E077C5BD4}" srcId="{3157841C-C8CF-416F-81BB-517966718622}" destId="{11ABFABE-2DA4-4C04-803F-F1F4C97CAA22}" srcOrd="0" destOrd="0" parTransId="{4725BD0C-6C8C-4935-B7A0-509561253F8B}" sibTransId="{72C4C896-19E6-4A6D-9FD7-E3287C4E379D}"/>
    <dgm:cxn modelId="{03F15618-1A67-4717-9DC2-2AF2FBEDE0C2}" type="presOf" srcId="{BF1EB391-DDEF-43DA-B1AD-E23E606CE76A}" destId="{86844F19-4140-4A62-B1E9-1812A4D44E95}" srcOrd="0" destOrd="0" presId="urn:microsoft.com/office/officeart/2005/8/layout/radial5"/>
    <dgm:cxn modelId="{73868100-6CD5-4D35-B4A4-C0F334B9DD68}" type="presOf" srcId="{4725BD0C-6C8C-4935-B7A0-509561253F8B}" destId="{B6043DD4-1D86-4777-A197-C58202A96E68}" srcOrd="1" destOrd="0" presId="urn:microsoft.com/office/officeart/2005/8/layout/radial5"/>
    <dgm:cxn modelId="{FD41E7C6-1615-43F2-B374-55298C823E6D}" type="presOf" srcId="{B7051465-1DB4-4031-B9C0-6934D6C856A7}" destId="{19CC7CD0-13F2-4D5C-A7F8-000681548DFC}" srcOrd="0" destOrd="0" presId="urn:microsoft.com/office/officeart/2005/8/layout/radial5"/>
    <dgm:cxn modelId="{691673B2-E024-41C2-ACE4-CB779DAB757D}" srcId="{3157841C-C8CF-416F-81BB-517966718622}" destId="{51217082-4E65-45FF-8FBD-5FB4FA2DEDDD}" srcOrd="4" destOrd="0" parTransId="{C646B2A5-6742-4BC0-B49C-43C67C4C876B}" sibTransId="{49085A93-CF55-46B3-ADEC-EEE502FD2D08}"/>
    <dgm:cxn modelId="{E64DCB09-5928-4173-9945-F9A3160056A5}" type="presOf" srcId="{11ABFABE-2DA4-4C04-803F-F1F4C97CAA22}" destId="{8E785F7C-3E37-400A-8F7A-A5878C98351A}" srcOrd="0" destOrd="0" presId="urn:microsoft.com/office/officeart/2005/8/layout/radial5"/>
    <dgm:cxn modelId="{0AF63D3F-DAE7-4694-9F55-B5BC645ECB26}" type="presOf" srcId="{A3A631DF-6600-48D8-AE5B-13A296E480A1}" destId="{FDF8CB78-5186-491C-8AF9-A7CAE00FF54B}" srcOrd="0" destOrd="0" presId="urn:microsoft.com/office/officeart/2005/8/layout/radial5"/>
    <dgm:cxn modelId="{ABF48A77-088E-4A76-910D-43459DB6A242}" type="presOf" srcId="{C646B2A5-6742-4BC0-B49C-43C67C4C876B}" destId="{8A668CB6-EECC-44B0-BE62-83915BC02C1C}" srcOrd="0" destOrd="0" presId="urn:microsoft.com/office/officeart/2005/8/layout/radial5"/>
    <dgm:cxn modelId="{02E0D3F4-4339-4A45-A16A-01B144BBF97C}" type="presOf" srcId="{C39556C0-1BF3-461C-85CA-B317FB0D4257}" destId="{08E7CB09-0AC4-475C-85C8-FAC119F26809}" srcOrd="0" destOrd="0" presId="urn:microsoft.com/office/officeart/2005/8/layout/radial5"/>
    <dgm:cxn modelId="{72086C3C-DED3-4586-AA03-F337257C5315}" srcId="{3157841C-C8CF-416F-81BB-517966718622}" destId="{0E7D9986-4998-4C2F-94ED-776F96B57954}" srcOrd="3" destOrd="0" parTransId="{0A9CCF53-D403-4E02-B524-A46B16AE3425}" sibTransId="{E73EF7D9-8CC2-4691-8A79-C1979FF78B17}"/>
    <dgm:cxn modelId="{08209AD5-0C37-4D5E-A624-2B4819DC2994}" srcId="{333F0DDB-7090-4E1E-B32D-42562A7A03A6}" destId="{3157841C-C8CF-416F-81BB-517966718622}" srcOrd="0" destOrd="0" parTransId="{DF7F6747-4042-47B9-B6BE-31D6B365EDC5}" sibTransId="{04DE8408-2049-4300-BA78-99E46BEDC694}"/>
    <dgm:cxn modelId="{925EC70F-A351-46E9-962F-B9BD163515DE}" type="presOf" srcId="{0E7D9986-4998-4C2F-94ED-776F96B57954}" destId="{9E473388-E304-4DEA-A364-0AA46F967728}" srcOrd="0" destOrd="0" presId="urn:microsoft.com/office/officeart/2005/8/layout/radial5"/>
    <dgm:cxn modelId="{1A5190F9-2124-4536-ADF7-9B9A0E7448D1}" type="presOf" srcId="{C646B2A5-6742-4BC0-B49C-43C67C4C876B}" destId="{11848AB7-DE7C-4E6F-ACF1-51B1AB5ACE5A}" srcOrd="1" destOrd="0" presId="urn:microsoft.com/office/officeart/2005/8/layout/radial5"/>
    <dgm:cxn modelId="{7B79DEB4-A7BF-4F97-BD1C-99CE5CB77A5A}" type="presOf" srcId="{A3A631DF-6600-48D8-AE5B-13A296E480A1}" destId="{5EA84D49-4744-4E66-A52C-40113176F1C9}" srcOrd="1" destOrd="0" presId="urn:microsoft.com/office/officeart/2005/8/layout/radial5"/>
    <dgm:cxn modelId="{35E3EFF8-C4EA-47DF-89B8-C9F22AA29C26}" type="presOf" srcId="{4CB67891-0563-48AC-909A-E870C9EC952A}" destId="{79E76D75-20A4-4053-9B83-C3B2BFC10CA5}" srcOrd="0" destOrd="0" presId="urn:microsoft.com/office/officeart/2005/8/layout/radial5"/>
    <dgm:cxn modelId="{CDE0A46B-493C-46E9-B1B7-52A6D507FFDF}" type="presOf" srcId="{2E440642-DF1F-478B-9377-319E1573598B}" destId="{29AD56B1-D11A-4B6A-94FD-5155FC09596E}" srcOrd="0" destOrd="0" presId="urn:microsoft.com/office/officeart/2005/8/layout/radial5"/>
    <dgm:cxn modelId="{22CA8DBF-1C20-422B-A58B-23EDABC9AB1A}" srcId="{3157841C-C8CF-416F-81BB-517966718622}" destId="{E5704268-0E35-497E-8F92-42A5995794E2}" srcOrd="2" destOrd="0" parTransId="{B7051465-1DB4-4031-B9C0-6934D6C856A7}" sibTransId="{C3332257-26D4-429A-9DD5-C3670EF0D323}"/>
    <dgm:cxn modelId="{AA362E0B-C446-4B0B-AD94-6AFC1F6CA634}" type="presOf" srcId="{E5704268-0E35-497E-8F92-42A5995794E2}" destId="{E58C6D33-CE11-4F2A-82E7-DF565DE10356}" srcOrd="0" destOrd="0" presId="urn:microsoft.com/office/officeart/2005/8/layout/radial5"/>
    <dgm:cxn modelId="{55B3B552-F7CA-4D4B-808E-CC94667376EF}" type="presOf" srcId="{B7051465-1DB4-4031-B9C0-6934D6C856A7}" destId="{E8463D3F-073B-4B66-8A93-6A3AA2B69C79}" srcOrd="1" destOrd="0" presId="urn:microsoft.com/office/officeart/2005/8/layout/radial5"/>
    <dgm:cxn modelId="{56CA2CC5-68B0-440A-A81A-5523B7053F79}" type="presOf" srcId="{333F0DDB-7090-4E1E-B32D-42562A7A03A6}" destId="{F33BAD61-FF20-497E-BBD0-BFF3C6B72E5D}" srcOrd="0" destOrd="0" presId="urn:microsoft.com/office/officeart/2005/8/layout/radial5"/>
    <dgm:cxn modelId="{BC0E21FA-BEE2-4058-8372-F572BA5371FB}" type="presOf" srcId="{4725BD0C-6C8C-4935-B7A0-509561253F8B}" destId="{203EBE23-C8B6-4B7B-A7EB-23D1D8E3733D}" srcOrd="0" destOrd="0" presId="urn:microsoft.com/office/officeart/2005/8/layout/radial5"/>
    <dgm:cxn modelId="{B996EF84-C12A-4261-B76C-C389350C9166}" srcId="{3157841C-C8CF-416F-81BB-517966718622}" destId="{C39556C0-1BF3-461C-85CA-B317FB0D4257}" srcOrd="5" destOrd="0" parTransId="{2E440642-DF1F-478B-9377-319E1573598B}" sibTransId="{B36F39D7-0441-47E7-BBE0-705C936CBBB3}"/>
    <dgm:cxn modelId="{E7E6F520-FCC2-4B06-93A6-1FACD053B5A0}" type="presOf" srcId="{0A9CCF53-D403-4E02-B524-A46B16AE3425}" destId="{834653E7-EF12-42F4-B05A-30BAFDE06EFC}" srcOrd="1" destOrd="0" presId="urn:microsoft.com/office/officeart/2005/8/layout/radial5"/>
    <dgm:cxn modelId="{DC0D585F-516F-44B1-A255-F27F2971B867}" type="presParOf" srcId="{F33BAD61-FF20-497E-BBD0-BFF3C6B72E5D}" destId="{5BD309D2-51AF-4932-8212-9292C587EE4D}" srcOrd="0" destOrd="0" presId="urn:microsoft.com/office/officeart/2005/8/layout/radial5"/>
    <dgm:cxn modelId="{647A96E9-5278-4172-A502-346D02744879}" type="presParOf" srcId="{F33BAD61-FF20-497E-BBD0-BFF3C6B72E5D}" destId="{203EBE23-C8B6-4B7B-A7EB-23D1D8E3733D}" srcOrd="1" destOrd="0" presId="urn:microsoft.com/office/officeart/2005/8/layout/radial5"/>
    <dgm:cxn modelId="{85285B0D-35FA-486D-85C9-A1DD809B3286}" type="presParOf" srcId="{203EBE23-C8B6-4B7B-A7EB-23D1D8E3733D}" destId="{B6043DD4-1D86-4777-A197-C58202A96E68}" srcOrd="0" destOrd="0" presId="urn:microsoft.com/office/officeart/2005/8/layout/radial5"/>
    <dgm:cxn modelId="{06B93752-E9EF-4965-A978-C5F001B8090B}" type="presParOf" srcId="{F33BAD61-FF20-497E-BBD0-BFF3C6B72E5D}" destId="{8E785F7C-3E37-400A-8F7A-A5878C98351A}" srcOrd="2" destOrd="0" presId="urn:microsoft.com/office/officeart/2005/8/layout/radial5"/>
    <dgm:cxn modelId="{4AB051FF-987C-4618-A844-79B7ACE8E4B3}" type="presParOf" srcId="{F33BAD61-FF20-497E-BBD0-BFF3C6B72E5D}" destId="{FDF8CB78-5186-491C-8AF9-A7CAE00FF54B}" srcOrd="3" destOrd="0" presId="urn:microsoft.com/office/officeart/2005/8/layout/radial5"/>
    <dgm:cxn modelId="{51BBBD75-9659-4687-9039-04998E4B0C6A}" type="presParOf" srcId="{FDF8CB78-5186-491C-8AF9-A7CAE00FF54B}" destId="{5EA84D49-4744-4E66-A52C-40113176F1C9}" srcOrd="0" destOrd="0" presId="urn:microsoft.com/office/officeart/2005/8/layout/radial5"/>
    <dgm:cxn modelId="{CD11582B-03BB-42E0-AEBC-1F85056FC0CA}" type="presParOf" srcId="{F33BAD61-FF20-497E-BBD0-BFF3C6B72E5D}" destId="{4FFB40D9-DA0B-4CE2-ABD3-C31B6ED683BC}" srcOrd="4" destOrd="0" presId="urn:microsoft.com/office/officeart/2005/8/layout/radial5"/>
    <dgm:cxn modelId="{914AC0F2-872B-463B-BE69-C7AD28F13757}" type="presParOf" srcId="{F33BAD61-FF20-497E-BBD0-BFF3C6B72E5D}" destId="{19CC7CD0-13F2-4D5C-A7F8-000681548DFC}" srcOrd="5" destOrd="0" presId="urn:microsoft.com/office/officeart/2005/8/layout/radial5"/>
    <dgm:cxn modelId="{41F2B369-CF24-473B-856B-58D416C5BEA0}" type="presParOf" srcId="{19CC7CD0-13F2-4D5C-A7F8-000681548DFC}" destId="{E8463D3F-073B-4B66-8A93-6A3AA2B69C79}" srcOrd="0" destOrd="0" presId="urn:microsoft.com/office/officeart/2005/8/layout/radial5"/>
    <dgm:cxn modelId="{CBBADDA4-90A9-4C48-8A83-40EA11A099D1}" type="presParOf" srcId="{F33BAD61-FF20-497E-BBD0-BFF3C6B72E5D}" destId="{E58C6D33-CE11-4F2A-82E7-DF565DE10356}" srcOrd="6" destOrd="0" presId="urn:microsoft.com/office/officeart/2005/8/layout/radial5"/>
    <dgm:cxn modelId="{9C674E8B-B5C6-45C4-B716-4B90E3B88C49}" type="presParOf" srcId="{F33BAD61-FF20-497E-BBD0-BFF3C6B72E5D}" destId="{4F5FFDB8-8D43-4FCB-9FB4-718F77F98EDE}" srcOrd="7" destOrd="0" presId="urn:microsoft.com/office/officeart/2005/8/layout/radial5"/>
    <dgm:cxn modelId="{96B95A8C-797F-4183-818C-4B15157EA3AB}" type="presParOf" srcId="{4F5FFDB8-8D43-4FCB-9FB4-718F77F98EDE}" destId="{834653E7-EF12-42F4-B05A-30BAFDE06EFC}" srcOrd="0" destOrd="0" presId="urn:microsoft.com/office/officeart/2005/8/layout/radial5"/>
    <dgm:cxn modelId="{2D7B023E-EDA4-47B5-BB10-8A2ACEE1CAC1}" type="presParOf" srcId="{F33BAD61-FF20-497E-BBD0-BFF3C6B72E5D}" destId="{9E473388-E304-4DEA-A364-0AA46F967728}" srcOrd="8" destOrd="0" presId="urn:microsoft.com/office/officeart/2005/8/layout/radial5"/>
    <dgm:cxn modelId="{BDA7470E-35CF-404A-89C5-701A7999A489}" type="presParOf" srcId="{F33BAD61-FF20-497E-BBD0-BFF3C6B72E5D}" destId="{8A668CB6-EECC-44B0-BE62-83915BC02C1C}" srcOrd="9" destOrd="0" presId="urn:microsoft.com/office/officeart/2005/8/layout/radial5"/>
    <dgm:cxn modelId="{BE7C1630-ADAB-4A5D-9FB6-9B6AC13AB9D1}" type="presParOf" srcId="{8A668CB6-EECC-44B0-BE62-83915BC02C1C}" destId="{11848AB7-DE7C-4E6F-ACF1-51B1AB5ACE5A}" srcOrd="0" destOrd="0" presId="urn:microsoft.com/office/officeart/2005/8/layout/radial5"/>
    <dgm:cxn modelId="{994E4022-9680-4E7D-B4ED-A481848B2785}" type="presParOf" srcId="{F33BAD61-FF20-497E-BBD0-BFF3C6B72E5D}" destId="{73952D76-1D57-4D77-BBC6-A0740FC43042}" srcOrd="10" destOrd="0" presId="urn:microsoft.com/office/officeart/2005/8/layout/radial5"/>
    <dgm:cxn modelId="{3AB34547-D897-4E17-BCEB-92A81EA3BDE4}" type="presParOf" srcId="{F33BAD61-FF20-497E-BBD0-BFF3C6B72E5D}" destId="{29AD56B1-D11A-4B6A-94FD-5155FC09596E}" srcOrd="11" destOrd="0" presId="urn:microsoft.com/office/officeart/2005/8/layout/radial5"/>
    <dgm:cxn modelId="{010C4D6A-C53A-4E7F-98EB-C11858A1179A}" type="presParOf" srcId="{29AD56B1-D11A-4B6A-94FD-5155FC09596E}" destId="{DEAB71F5-23BA-493E-9570-1A1957E01A1A}" srcOrd="0" destOrd="0" presId="urn:microsoft.com/office/officeart/2005/8/layout/radial5"/>
    <dgm:cxn modelId="{896A9ACD-0C93-4EB3-9C10-59752CAFACCD}" type="presParOf" srcId="{F33BAD61-FF20-497E-BBD0-BFF3C6B72E5D}" destId="{08E7CB09-0AC4-475C-85C8-FAC119F26809}" srcOrd="12" destOrd="0" presId="urn:microsoft.com/office/officeart/2005/8/layout/radial5"/>
    <dgm:cxn modelId="{C82436F0-CA1E-4A55-978E-15E6037DC39F}" type="presParOf" srcId="{F33BAD61-FF20-497E-BBD0-BFF3C6B72E5D}" destId="{86844F19-4140-4A62-B1E9-1812A4D44E95}" srcOrd="13" destOrd="0" presId="urn:microsoft.com/office/officeart/2005/8/layout/radial5"/>
    <dgm:cxn modelId="{107AB245-71A0-4A54-AAA9-B3D772C9744C}" type="presParOf" srcId="{86844F19-4140-4A62-B1E9-1812A4D44E95}" destId="{0080877F-1F21-47AB-8895-7DFBF09FC0FA}" srcOrd="0" destOrd="0" presId="urn:microsoft.com/office/officeart/2005/8/layout/radial5"/>
    <dgm:cxn modelId="{82DEB009-3F4D-44B0-AF14-EA791D0C14AE}" type="presParOf" srcId="{F33BAD61-FF20-497E-BBD0-BFF3C6B72E5D}" destId="{79E76D75-20A4-4053-9B83-C3B2BFC10CA5}" srcOrd="14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xmlns="" relId="rId9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4C05277A-8A57-4540-8CFB-A8272ADAACD2}" type="doc">
      <dgm:prSet loTypeId="urn:microsoft.com/office/officeart/2005/8/layout/vProcess5" loCatId="process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D33EC58B-4D9C-4074-97A0-147222C47F40}">
      <dgm:prSet phldrT="[Текст]" custT="1"/>
      <dgm:spPr>
        <a:solidFill>
          <a:schemeClr val="tx2">
            <a:alpha val="65000"/>
          </a:schemeClr>
        </a:solidFill>
      </dgm:spPr>
      <dgm:t>
        <a:bodyPr/>
        <a:lstStyle/>
        <a:p>
          <a:endParaRPr lang="ru-RU" sz="1400" dirty="0" smtClean="0">
            <a:solidFill>
              <a:schemeClr val="bg1"/>
            </a:solidFill>
          </a:endParaRPr>
        </a:p>
        <a:p>
          <a:pPr algn="just"/>
          <a:r>
            <a:rPr lang="ru-RU" sz="1600" dirty="0" smtClean="0">
              <a:solidFill>
                <a:schemeClr val="bg1"/>
              </a:solidFill>
            </a:rPr>
            <a:t>Все вредные и (или) опасные производственные факторы, которые идентифицированы в порядке, установленном Федеральным законом от 28.12.2013 № 426-ФЗ «О специальной оценке условий труда» и Методикой проведения специальной оценки условий труда, подлежат исследованиям (испытаниям) и измерениям</a:t>
          </a:r>
        </a:p>
        <a:p>
          <a:pPr algn="just"/>
          <a:endParaRPr lang="ru-RU" sz="1400" b="0" dirty="0">
            <a:solidFill>
              <a:schemeClr val="bg1"/>
            </a:solidFill>
          </a:endParaRPr>
        </a:p>
      </dgm:t>
    </dgm:pt>
    <dgm:pt modelId="{320730C1-2A32-42BA-B7BE-43F489212361}" type="parTrans" cxnId="{1206D22F-A2B4-49FD-BB54-3B7F79DFDEDC}">
      <dgm:prSet/>
      <dgm:spPr/>
      <dgm:t>
        <a:bodyPr/>
        <a:lstStyle/>
        <a:p>
          <a:endParaRPr lang="ru-RU" sz="1400"/>
        </a:p>
      </dgm:t>
    </dgm:pt>
    <dgm:pt modelId="{EBD77427-4596-4A67-A1F2-0E02DBA9E7C9}" type="sibTrans" cxnId="{1206D22F-A2B4-49FD-BB54-3B7F79DFDEDC}">
      <dgm:prSet custT="1"/>
      <dgm:spPr>
        <a:ln>
          <a:solidFill>
            <a:schemeClr val="tx2">
              <a:alpha val="90000"/>
            </a:schemeClr>
          </a:solidFill>
        </a:ln>
      </dgm:spPr>
      <dgm:t>
        <a:bodyPr/>
        <a:lstStyle/>
        <a:p>
          <a:endParaRPr lang="ru-RU" sz="1400" dirty="0"/>
        </a:p>
      </dgm:t>
    </dgm:pt>
    <dgm:pt modelId="{AA93E535-1D11-4200-8CEA-3405FA1E4E86}">
      <dgm:prSet phldrT="[Текст]" custT="1"/>
      <dgm:spPr>
        <a:solidFill>
          <a:schemeClr val="tx2">
            <a:alpha val="65000"/>
          </a:schemeClr>
        </a:solidFill>
      </dgm:spPr>
      <dgm:t>
        <a:bodyPr/>
        <a:lstStyle/>
        <a:p>
          <a:pPr algn="just"/>
          <a:r>
            <a:rPr lang="ru-RU" sz="1600" b="0" dirty="0" smtClean="0">
              <a:solidFill>
                <a:schemeClr val="bg1"/>
              </a:solidFill>
            </a:rPr>
            <a:t>При проведении исследований (испытаний) и измерений вредных и (или) опасных производственных факторов должны применяться утвержденные и аттестованные в порядке, установленном законодательством Российской Федерации об обеспечении единства измерений, </a:t>
          </a:r>
          <a:r>
            <a:rPr lang="ru-RU" sz="1600" b="1" dirty="0" smtClean="0">
              <a:solidFill>
                <a:schemeClr val="bg1"/>
              </a:solidFill>
            </a:rPr>
            <a:t>методы исследований (испытаний) и методики (методы) </a:t>
          </a:r>
          <a:r>
            <a:rPr lang="ru-RU" sz="1600" b="0" dirty="0" smtClean="0">
              <a:solidFill>
                <a:schemeClr val="bg1"/>
              </a:solidFill>
            </a:rPr>
            <a:t>измерений и соответствующие им средства измерений, прошедшие поверку и внесенные в Федеральный информационный фонд по обеспечению единства измерений</a:t>
          </a:r>
          <a:endParaRPr lang="ru-RU" sz="1600" b="0" dirty="0">
            <a:solidFill>
              <a:schemeClr val="bg1"/>
            </a:solidFill>
          </a:endParaRPr>
        </a:p>
      </dgm:t>
    </dgm:pt>
    <dgm:pt modelId="{A956C971-2753-419D-94B5-02024FE42604}" type="sibTrans" cxnId="{85C14472-8457-4714-A4A7-65FBF5C441E7}">
      <dgm:prSet custT="1"/>
      <dgm:spPr>
        <a:ln>
          <a:solidFill>
            <a:schemeClr val="tx2">
              <a:alpha val="90000"/>
            </a:schemeClr>
          </a:solidFill>
        </a:ln>
      </dgm:spPr>
      <dgm:t>
        <a:bodyPr/>
        <a:lstStyle/>
        <a:p>
          <a:endParaRPr lang="ru-RU" sz="1400" dirty="0"/>
        </a:p>
      </dgm:t>
    </dgm:pt>
    <dgm:pt modelId="{E7291573-F396-4D67-A586-4BBCC34705AA}" type="parTrans" cxnId="{85C14472-8457-4714-A4A7-65FBF5C441E7}">
      <dgm:prSet/>
      <dgm:spPr/>
      <dgm:t>
        <a:bodyPr/>
        <a:lstStyle/>
        <a:p>
          <a:endParaRPr lang="ru-RU" sz="1400"/>
        </a:p>
      </dgm:t>
    </dgm:pt>
    <dgm:pt modelId="{46F14607-9A7F-42FF-9567-D5B6A9424F62}">
      <dgm:prSet phldrT="[Текст]" custT="1"/>
      <dgm:spPr>
        <a:solidFill>
          <a:schemeClr val="accent6">
            <a:lumMod val="40000"/>
            <a:lumOff val="60000"/>
          </a:schemeClr>
        </a:solidFill>
      </dgm:spPr>
      <dgm:t>
        <a:bodyPr/>
        <a:lstStyle/>
        <a:p>
          <a:pPr algn="just"/>
          <a:r>
            <a:rPr lang="ru-RU" sz="1600" dirty="0" smtClean="0">
              <a:solidFill>
                <a:schemeClr val="tx2"/>
              </a:solidFill>
            </a:rPr>
            <a:t>Исследования (испытания) и измерения фактических значений вредных и (или) опасных производственных факторов осуществляются испытательной лабораторией (центром), экспертами и иными работниками организации, проводящей специальную оценку условий труда</a:t>
          </a:r>
        </a:p>
      </dgm:t>
    </dgm:pt>
    <dgm:pt modelId="{36D3F1D0-A889-44FE-9343-393C310FD564}" type="sibTrans" cxnId="{6FA6CE90-C678-491E-9DC6-CF76F95D1659}">
      <dgm:prSet custT="1"/>
      <dgm:spPr>
        <a:ln>
          <a:solidFill>
            <a:schemeClr val="tx2">
              <a:alpha val="90000"/>
            </a:schemeClr>
          </a:solidFill>
        </a:ln>
      </dgm:spPr>
      <dgm:t>
        <a:bodyPr/>
        <a:lstStyle/>
        <a:p>
          <a:endParaRPr lang="ru-RU" sz="1400"/>
        </a:p>
      </dgm:t>
    </dgm:pt>
    <dgm:pt modelId="{3E20721D-CF01-4F8F-B2EF-0BEE09CD36BD}" type="parTrans" cxnId="{6FA6CE90-C678-491E-9DC6-CF76F95D1659}">
      <dgm:prSet/>
      <dgm:spPr/>
      <dgm:t>
        <a:bodyPr/>
        <a:lstStyle/>
        <a:p>
          <a:endParaRPr lang="ru-RU" sz="1400"/>
        </a:p>
      </dgm:t>
    </dgm:pt>
    <dgm:pt modelId="{C9701E52-61E5-4C6D-9612-3C62A22BA5A4}" type="pres">
      <dgm:prSet presAssocID="{4C05277A-8A57-4540-8CFB-A8272ADAACD2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534E2CA-D4E4-466B-BB2C-3E2B2A100DBA}" type="pres">
      <dgm:prSet presAssocID="{4C05277A-8A57-4540-8CFB-A8272ADAACD2}" presName="dummyMaxCanvas" presStyleCnt="0">
        <dgm:presLayoutVars/>
      </dgm:prSet>
      <dgm:spPr/>
    </dgm:pt>
    <dgm:pt modelId="{CDE8DD8E-0C02-41CB-BA96-51471E90DDB0}" type="pres">
      <dgm:prSet presAssocID="{4C05277A-8A57-4540-8CFB-A8272ADAACD2}" presName="ThreeNodes_1" presStyleLbl="node1" presStyleIdx="0" presStyleCnt="3" custScaleY="9909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FDF85CB-93C9-4735-A662-1A50462DD634}" type="pres">
      <dgm:prSet presAssocID="{4C05277A-8A57-4540-8CFB-A8272ADAACD2}" presName="ThreeNodes_2" presStyleLbl="node1" presStyleIdx="1" presStyleCnt="3" custScaleY="85585" custLinFactNeighborX="-4822" custLinFactNeighborY="-1576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EE45897-932B-4E93-845D-F39DD9431191}" type="pres">
      <dgm:prSet presAssocID="{4C05277A-8A57-4540-8CFB-A8272ADAACD2}" presName="ThreeNodes_3" presStyleLbl="node1" presStyleIdx="2" presStyleCnt="3" custScaleX="104436" custScaleY="137838" custLinFactNeighborX="-3713" custLinFactNeighborY="-720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2A387D6-9500-4004-BC3E-8464C26D4203}" type="pres">
      <dgm:prSet presAssocID="{4C05277A-8A57-4540-8CFB-A8272ADAACD2}" presName="ThreeConn_1-2" presStyleLbl="fgAccFollowNode1" presStyleIdx="0" presStyleCnt="2" custLinFactNeighborX="-831" custLinFactNeighborY="-994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47C82ED-5498-4A64-BC30-92344C26F583}" type="pres">
      <dgm:prSet presAssocID="{4C05277A-8A57-4540-8CFB-A8272ADAACD2}" presName="ThreeConn_2-3" presStyleLbl="f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F3B832C-2E5A-4952-AF67-0CF8CE5BEF0F}" type="pres">
      <dgm:prSet presAssocID="{4C05277A-8A57-4540-8CFB-A8272ADAACD2}" presName="ThreeNodes_1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26E0317-B597-4C68-83C1-E340AEBFAF12}" type="pres">
      <dgm:prSet presAssocID="{4C05277A-8A57-4540-8CFB-A8272ADAACD2}" presName="ThreeNodes_2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31FC2AF-CDD7-442C-855A-B7FF3CD7B093}" type="pres">
      <dgm:prSet presAssocID="{4C05277A-8A57-4540-8CFB-A8272ADAACD2}" presName="ThreeNodes_3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8A48C14-17C7-4FF9-8941-FE74B6B7E27C}" type="presOf" srcId="{36D3F1D0-A889-44FE-9343-393C310FD564}" destId="{847C82ED-5498-4A64-BC30-92344C26F583}" srcOrd="0" destOrd="0" presId="urn:microsoft.com/office/officeart/2005/8/layout/vProcess5"/>
    <dgm:cxn modelId="{3ED8BF47-A0A9-4940-BA82-9809849E7F16}" type="presOf" srcId="{46F14607-9A7F-42FF-9567-D5B6A9424F62}" destId="{9FDF85CB-93C9-4735-A662-1A50462DD634}" srcOrd="0" destOrd="0" presId="urn:microsoft.com/office/officeart/2005/8/layout/vProcess5"/>
    <dgm:cxn modelId="{6FA6CE90-C678-491E-9DC6-CF76F95D1659}" srcId="{4C05277A-8A57-4540-8CFB-A8272ADAACD2}" destId="{46F14607-9A7F-42FF-9567-D5B6A9424F62}" srcOrd="1" destOrd="0" parTransId="{3E20721D-CF01-4F8F-B2EF-0BEE09CD36BD}" sibTransId="{36D3F1D0-A889-44FE-9343-393C310FD564}"/>
    <dgm:cxn modelId="{0894CC67-06D8-4A35-BE1B-DC3FDF5E6A84}" type="presOf" srcId="{EBD77427-4596-4A67-A1F2-0E02DBA9E7C9}" destId="{82A387D6-9500-4004-BC3E-8464C26D4203}" srcOrd="0" destOrd="0" presId="urn:microsoft.com/office/officeart/2005/8/layout/vProcess5"/>
    <dgm:cxn modelId="{96A385BD-8E23-4AF0-8B5E-9753BC0C4FD2}" type="presOf" srcId="{D33EC58B-4D9C-4074-97A0-147222C47F40}" destId="{CDE8DD8E-0C02-41CB-BA96-51471E90DDB0}" srcOrd="0" destOrd="0" presId="urn:microsoft.com/office/officeart/2005/8/layout/vProcess5"/>
    <dgm:cxn modelId="{85C14472-8457-4714-A4A7-65FBF5C441E7}" srcId="{4C05277A-8A57-4540-8CFB-A8272ADAACD2}" destId="{AA93E535-1D11-4200-8CEA-3405FA1E4E86}" srcOrd="2" destOrd="0" parTransId="{E7291573-F396-4D67-A586-4BBCC34705AA}" sibTransId="{A956C971-2753-419D-94B5-02024FE42604}"/>
    <dgm:cxn modelId="{47561CE5-4BB0-4068-9789-9E52B27ABCA2}" type="presOf" srcId="{46F14607-9A7F-42FF-9567-D5B6A9424F62}" destId="{726E0317-B597-4C68-83C1-E340AEBFAF12}" srcOrd="1" destOrd="0" presId="urn:microsoft.com/office/officeart/2005/8/layout/vProcess5"/>
    <dgm:cxn modelId="{589BF3B7-E102-4B85-B048-D86190D51907}" type="presOf" srcId="{AA93E535-1D11-4200-8CEA-3405FA1E4E86}" destId="{DEE45897-932B-4E93-845D-F39DD9431191}" srcOrd="0" destOrd="0" presId="urn:microsoft.com/office/officeart/2005/8/layout/vProcess5"/>
    <dgm:cxn modelId="{1206D22F-A2B4-49FD-BB54-3B7F79DFDEDC}" srcId="{4C05277A-8A57-4540-8CFB-A8272ADAACD2}" destId="{D33EC58B-4D9C-4074-97A0-147222C47F40}" srcOrd="0" destOrd="0" parTransId="{320730C1-2A32-42BA-B7BE-43F489212361}" sibTransId="{EBD77427-4596-4A67-A1F2-0E02DBA9E7C9}"/>
    <dgm:cxn modelId="{20FA2CE1-4274-4F08-852F-AF15368E0149}" type="presOf" srcId="{D33EC58B-4D9C-4074-97A0-147222C47F40}" destId="{CF3B832C-2E5A-4952-AF67-0CF8CE5BEF0F}" srcOrd="1" destOrd="0" presId="urn:microsoft.com/office/officeart/2005/8/layout/vProcess5"/>
    <dgm:cxn modelId="{F8B2BC82-2117-4F0D-BC0E-B8FB4BECFE9D}" type="presOf" srcId="{AA93E535-1D11-4200-8CEA-3405FA1E4E86}" destId="{131FC2AF-CDD7-442C-855A-B7FF3CD7B093}" srcOrd="1" destOrd="0" presId="urn:microsoft.com/office/officeart/2005/8/layout/vProcess5"/>
    <dgm:cxn modelId="{AC846395-84D1-4BAD-90C6-A39245F14ED9}" type="presOf" srcId="{4C05277A-8A57-4540-8CFB-A8272ADAACD2}" destId="{C9701E52-61E5-4C6D-9612-3C62A22BA5A4}" srcOrd="0" destOrd="0" presId="urn:microsoft.com/office/officeart/2005/8/layout/vProcess5"/>
    <dgm:cxn modelId="{D8A86F44-A4CA-4817-A56C-FF2E408DE9D6}" type="presParOf" srcId="{C9701E52-61E5-4C6D-9612-3C62A22BA5A4}" destId="{6534E2CA-D4E4-466B-BB2C-3E2B2A100DBA}" srcOrd="0" destOrd="0" presId="urn:microsoft.com/office/officeart/2005/8/layout/vProcess5"/>
    <dgm:cxn modelId="{B18DF49F-890B-43C1-AC9A-B8322D9362AE}" type="presParOf" srcId="{C9701E52-61E5-4C6D-9612-3C62A22BA5A4}" destId="{CDE8DD8E-0C02-41CB-BA96-51471E90DDB0}" srcOrd="1" destOrd="0" presId="urn:microsoft.com/office/officeart/2005/8/layout/vProcess5"/>
    <dgm:cxn modelId="{B00854E7-7026-4538-AB68-00ED90318D5C}" type="presParOf" srcId="{C9701E52-61E5-4C6D-9612-3C62A22BA5A4}" destId="{9FDF85CB-93C9-4735-A662-1A50462DD634}" srcOrd="2" destOrd="0" presId="urn:microsoft.com/office/officeart/2005/8/layout/vProcess5"/>
    <dgm:cxn modelId="{60292F28-C21E-49E7-9F9E-C20FCC153370}" type="presParOf" srcId="{C9701E52-61E5-4C6D-9612-3C62A22BA5A4}" destId="{DEE45897-932B-4E93-845D-F39DD9431191}" srcOrd="3" destOrd="0" presId="urn:microsoft.com/office/officeart/2005/8/layout/vProcess5"/>
    <dgm:cxn modelId="{A43556B1-8209-453A-82BA-B1F5CE6038BF}" type="presParOf" srcId="{C9701E52-61E5-4C6D-9612-3C62A22BA5A4}" destId="{82A387D6-9500-4004-BC3E-8464C26D4203}" srcOrd="4" destOrd="0" presId="urn:microsoft.com/office/officeart/2005/8/layout/vProcess5"/>
    <dgm:cxn modelId="{84DEF2F0-1DA6-44CF-B5C8-63E74C8CE6BC}" type="presParOf" srcId="{C9701E52-61E5-4C6D-9612-3C62A22BA5A4}" destId="{847C82ED-5498-4A64-BC30-92344C26F583}" srcOrd="5" destOrd="0" presId="urn:microsoft.com/office/officeart/2005/8/layout/vProcess5"/>
    <dgm:cxn modelId="{9DC9FB3C-2465-4661-86CA-88CD4FBA01E4}" type="presParOf" srcId="{C9701E52-61E5-4C6D-9612-3C62A22BA5A4}" destId="{CF3B832C-2E5A-4952-AF67-0CF8CE5BEF0F}" srcOrd="6" destOrd="0" presId="urn:microsoft.com/office/officeart/2005/8/layout/vProcess5"/>
    <dgm:cxn modelId="{7A06C64D-65BD-49BA-8DAF-D48466AC3FE8}" type="presParOf" srcId="{C9701E52-61E5-4C6D-9612-3C62A22BA5A4}" destId="{726E0317-B597-4C68-83C1-E340AEBFAF12}" srcOrd="7" destOrd="0" presId="urn:microsoft.com/office/officeart/2005/8/layout/vProcess5"/>
    <dgm:cxn modelId="{173161B0-6122-4CF6-9B1B-19597D860A63}" type="presParOf" srcId="{C9701E52-61E5-4C6D-9612-3C62A22BA5A4}" destId="{131FC2AF-CDD7-442C-855A-B7FF3CD7B093}" srcOrd="8" destOrd="0" presId="urn:microsoft.com/office/officeart/2005/8/layout/vProcess5"/>
  </dgm:cxnLst>
  <dgm:bg>
    <a:noFill/>
  </dgm:bg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7A4076EF-DB2A-4852-9765-CD4E2B2AE074}" type="doc">
      <dgm:prSet loTypeId="urn:microsoft.com/office/officeart/2005/8/layout/process2" loCatId="process" qsTypeId="urn:microsoft.com/office/officeart/2005/8/quickstyle/simple1" qsCatId="simple" csTypeId="urn:microsoft.com/office/officeart/2005/8/colors/accent0_3" csCatId="mainScheme" phldr="1"/>
      <dgm:spPr/>
    </dgm:pt>
    <dgm:pt modelId="{AD23B341-530C-44DE-AB0C-1474342CEA33}">
      <dgm:prSet phldrT="[Текст]" custT="1"/>
      <dgm:spPr/>
      <dgm:t>
        <a:bodyPr/>
        <a:lstStyle/>
        <a:p>
          <a:r>
            <a:rPr lang="ru-RU" sz="1800" dirty="0" smtClean="0">
              <a:cs typeface="Times New Roman" pitchFamily="18" charset="0"/>
            </a:rPr>
            <a:t>разработка и реализация мероприятий, направленных на улучшение условий труда </a:t>
          </a:r>
          <a:endParaRPr lang="ru-RU" sz="1800" dirty="0"/>
        </a:p>
      </dgm:t>
    </dgm:pt>
    <dgm:pt modelId="{21EF3E5C-7162-4630-B483-6613234D0C19}" type="parTrans" cxnId="{80CCBD16-5F5F-46D1-9DD9-4BB9B5D43A4C}">
      <dgm:prSet/>
      <dgm:spPr/>
      <dgm:t>
        <a:bodyPr/>
        <a:lstStyle/>
        <a:p>
          <a:endParaRPr lang="ru-RU"/>
        </a:p>
      </dgm:t>
    </dgm:pt>
    <dgm:pt modelId="{9C13EF0C-D1CB-4EF0-8E0B-7618B78F47D1}" type="sibTrans" cxnId="{80CCBD16-5F5F-46D1-9DD9-4BB9B5D43A4C}">
      <dgm:prSet/>
      <dgm:spPr/>
      <dgm:t>
        <a:bodyPr/>
        <a:lstStyle/>
        <a:p>
          <a:endParaRPr lang="ru-RU"/>
        </a:p>
      </dgm:t>
    </dgm:pt>
    <dgm:pt modelId="{C04ABB8C-C2A4-4096-96F3-F36876C745C9}">
      <dgm:prSet phldrT="[Текст]" custT="1"/>
      <dgm:spPr/>
      <dgm:t>
        <a:bodyPr/>
        <a:lstStyle/>
        <a:p>
          <a:r>
            <a:rPr lang="ru-RU" sz="1800" dirty="0" smtClean="0">
              <a:cs typeface="Times New Roman" pitchFamily="18" charset="0"/>
            </a:rPr>
            <a:t>информирование работников об условиях труда на рабочих местах</a:t>
          </a:r>
          <a:endParaRPr lang="ru-RU" sz="1800" dirty="0"/>
        </a:p>
      </dgm:t>
    </dgm:pt>
    <dgm:pt modelId="{F8269D25-7BA0-4D3A-BF46-D3C2A23122B3}" type="parTrans" cxnId="{AFD09B7C-FD7C-46BB-B8FA-6F6BA8ABDE22}">
      <dgm:prSet/>
      <dgm:spPr/>
      <dgm:t>
        <a:bodyPr/>
        <a:lstStyle/>
        <a:p>
          <a:endParaRPr lang="ru-RU"/>
        </a:p>
      </dgm:t>
    </dgm:pt>
    <dgm:pt modelId="{986D1367-B9BE-415E-957E-F8BCEB9292A8}" type="sibTrans" cxnId="{AFD09B7C-FD7C-46BB-B8FA-6F6BA8ABDE22}">
      <dgm:prSet/>
      <dgm:spPr/>
      <dgm:t>
        <a:bodyPr/>
        <a:lstStyle/>
        <a:p>
          <a:endParaRPr lang="ru-RU"/>
        </a:p>
      </dgm:t>
    </dgm:pt>
    <dgm:pt modelId="{D403FE03-6EB8-41E1-A8FB-3BAA2A04E14A}">
      <dgm:prSet phldrT="[Текст]" custT="1"/>
      <dgm:spPr/>
      <dgm:t>
        <a:bodyPr/>
        <a:lstStyle/>
        <a:p>
          <a:r>
            <a:rPr lang="ru-RU" sz="1800" dirty="0" smtClean="0">
              <a:cs typeface="Times New Roman" pitchFamily="18" charset="0"/>
            </a:rPr>
            <a:t>обеспечение работников средствами индивидуальной защиты, а также оснащение рабочих мест средствами коллективной защиты</a:t>
          </a:r>
          <a:endParaRPr lang="ru-RU" sz="1800" dirty="0"/>
        </a:p>
      </dgm:t>
    </dgm:pt>
    <dgm:pt modelId="{5F0ADFC7-1FC0-44D4-990A-1539F0F5B384}" type="parTrans" cxnId="{3A84BEE1-1539-40E8-AF05-D39EF928C1F5}">
      <dgm:prSet/>
      <dgm:spPr/>
      <dgm:t>
        <a:bodyPr/>
        <a:lstStyle/>
        <a:p>
          <a:endParaRPr lang="ru-RU"/>
        </a:p>
      </dgm:t>
    </dgm:pt>
    <dgm:pt modelId="{902C56C2-AB55-47AA-8332-1D13947A2D73}" type="sibTrans" cxnId="{3A84BEE1-1539-40E8-AF05-D39EF928C1F5}">
      <dgm:prSet/>
      <dgm:spPr/>
      <dgm:t>
        <a:bodyPr/>
        <a:lstStyle/>
        <a:p>
          <a:endParaRPr lang="ru-RU"/>
        </a:p>
      </dgm:t>
    </dgm:pt>
    <dgm:pt modelId="{38951CBD-FBC0-4B9E-BEF0-E93CACBCBB8D}">
      <dgm:prSet phldrT="[Текст]" custT="1"/>
      <dgm:spPr/>
      <dgm:t>
        <a:bodyPr/>
        <a:lstStyle/>
        <a:p>
          <a:r>
            <a:rPr lang="ru-RU" sz="1800" dirty="0" smtClean="0">
              <a:cs typeface="Times New Roman" pitchFamily="18" charset="0"/>
            </a:rPr>
            <a:t>осуществление контроля за состоянием условий труда на рабочих местах</a:t>
          </a:r>
          <a:endParaRPr lang="ru-RU" sz="1800" dirty="0"/>
        </a:p>
      </dgm:t>
    </dgm:pt>
    <dgm:pt modelId="{42C66B11-B704-4F3D-86EF-36C0EC647CD2}" type="parTrans" cxnId="{EA30B5F1-E6BB-42F3-BD09-5BE13693B013}">
      <dgm:prSet/>
      <dgm:spPr/>
      <dgm:t>
        <a:bodyPr/>
        <a:lstStyle/>
        <a:p>
          <a:endParaRPr lang="ru-RU"/>
        </a:p>
      </dgm:t>
    </dgm:pt>
    <dgm:pt modelId="{D279FC2D-EC01-4B55-9959-A8B64896D1E4}" type="sibTrans" cxnId="{EA30B5F1-E6BB-42F3-BD09-5BE13693B013}">
      <dgm:prSet/>
      <dgm:spPr/>
      <dgm:t>
        <a:bodyPr/>
        <a:lstStyle/>
        <a:p>
          <a:endParaRPr lang="ru-RU"/>
        </a:p>
      </dgm:t>
    </dgm:pt>
    <dgm:pt modelId="{D0CA400A-9FAB-41FA-8DD6-987035091BEC}">
      <dgm:prSet phldrT="[Текст]" custT="1"/>
      <dgm:spPr/>
      <dgm:t>
        <a:bodyPr/>
        <a:lstStyle/>
        <a:p>
          <a:r>
            <a:rPr lang="ru-RU" sz="1800" dirty="0" smtClean="0">
              <a:cs typeface="Times New Roman" pitchFamily="18" charset="0"/>
            </a:rPr>
            <a:t>предварительные и периодические медицинские осмотры работников</a:t>
          </a:r>
          <a:endParaRPr lang="ru-RU" sz="1800" dirty="0"/>
        </a:p>
      </dgm:t>
    </dgm:pt>
    <dgm:pt modelId="{62DE1F10-5D13-4A9E-87D1-3D7235D66E8D}" type="parTrans" cxnId="{AA0751F2-54C7-4F03-94A8-DD1F25170720}">
      <dgm:prSet/>
      <dgm:spPr/>
      <dgm:t>
        <a:bodyPr/>
        <a:lstStyle/>
        <a:p>
          <a:endParaRPr lang="ru-RU"/>
        </a:p>
      </dgm:t>
    </dgm:pt>
    <dgm:pt modelId="{1830B4F9-02AF-4B4C-92FC-94121040983A}" type="sibTrans" cxnId="{AA0751F2-54C7-4F03-94A8-DD1F25170720}">
      <dgm:prSet/>
      <dgm:spPr/>
      <dgm:t>
        <a:bodyPr/>
        <a:lstStyle/>
        <a:p>
          <a:endParaRPr lang="ru-RU"/>
        </a:p>
      </dgm:t>
    </dgm:pt>
    <dgm:pt modelId="{CC18D153-3426-4B5C-9E74-12FE2282BE4F}">
      <dgm:prSet phldrT="[Текст]" custT="1"/>
      <dgm:spPr/>
      <dgm:t>
        <a:bodyPr/>
        <a:lstStyle/>
        <a:p>
          <a:r>
            <a:rPr lang="ru-RU" sz="1800" dirty="0" smtClean="0">
              <a:cs typeface="Times New Roman" pitchFamily="18" charset="0"/>
            </a:rPr>
            <a:t>установление работникам предусмотренных Трудовым кодексом Российской Федерации гарантий и компенсаций</a:t>
          </a:r>
          <a:endParaRPr lang="ru-RU" sz="1800" dirty="0"/>
        </a:p>
      </dgm:t>
    </dgm:pt>
    <dgm:pt modelId="{447DA96D-70DF-4305-B0F5-3FD2BB3C1689}" type="parTrans" cxnId="{061DE18A-4A91-416C-8518-C8CF2187C0DD}">
      <dgm:prSet/>
      <dgm:spPr/>
      <dgm:t>
        <a:bodyPr/>
        <a:lstStyle/>
        <a:p>
          <a:endParaRPr lang="ru-RU"/>
        </a:p>
      </dgm:t>
    </dgm:pt>
    <dgm:pt modelId="{FE87C2B6-3D4C-401E-BE49-F532E24E95EA}" type="sibTrans" cxnId="{061DE18A-4A91-416C-8518-C8CF2187C0DD}">
      <dgm:prSet/>
      <dgm:spPr/>
      <dgm:t>
        <a:bodyPr/>
        <a:lstStyle/>
        <a:p>
          <a:endParaRPr lang="ru-RU"/>
        </a:p>
      </dgm:t>
    </dgm:pt>
    <dgm:pt modelId="{A8540D6B-26B5-4902-8506-9CF4BF623EC0}" type="pres">
      <dgm:prSet presAssocID="{7A4076EF-DB2A-4852-9765-CD4E2B2AE074}" presName="linearFlow" presStyleCnt="0">
        <dgm:presLayoutVars>
          <dgm:resizeHandles val="exact"/>
        </dgm:presLayoutVars>
      </dgm:prSet>
      <dgm:spPr/>
    </dgm:pt>
    <dgm:pt modelId="{20E66D1E-B455-4405-966D-83BA00AC662E}" type="pres">
      <dgm:prSet presAssocID="{AD23B341-530C-44DE-AB0C-1474342CEA33}" presName="node" presStyleLbl="node1" presStyleIdx="0" presStyleCnt="6" custScaleX="31243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8850EFF-A21E-4E39-BC61-C7A9D9F714D8}" type="pres">
      <dgm:prSet presAssocID="{9C13EF0C-D1CB-4EF0-8E0B-7618B78F47D1}" presName="sibTrans" presStyleLbl="sibTrans2D1" presStyleIdx="0" presStyleCnt="5"/>
      <dgm:spPr/>
      <dgm:t>
        <a:bodyPr/>
        <a:lstStyle/>
        <a:p>
          <a:endParaRPr lang="ru-RU"/>
        </a:p>
      </dgm:t>
    </dgm:pt>
    <dgm:pt modelId="{B34944C2-3661-409A-9C13-EAD13C1A8DCF}" type="pres">
      <dgm:prSet presAssocID="{9C13EF0C-D1CB-4EF0-8E0B-7618B78F47D1}" presName="connectorText" presStyleLbl="sibTrans2D1" presStyleIdx="0" presStyleCnt="5"/>
      <dgm:spPr/>
      <dgm:t>
        <a:bodyPr/>
        <a:lstStyle/>
        <a:p>
          <a:endParaRPr lang="ru-RU"/>
        </a:p>
      </dgm:t>
    </dgm:pt>
    <dgm:pt modelId="{E8F80A35-D7CC-42ED-9277-7C277A55D431}" type="pres">
      <dgm:prSet presAssocID="{C04ABB8C-C2A4-4096-96F3-F36876C745C9}" presName="node" presStyleLbl="node1" presStyleIdx="1" presStyleCnt="6" custScaleX="312439" custLinFactNeighborX="0" custLinFactNeighborY="77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77F6683-7219-44DB-9EA4-421441F4F4A8}" type="pres">
      <dgm:prSet presAssocID="{986D1367-B9BE-415E-957E-F8BCEB9292A8}" presName="sibTrans" presStyleLbl="sibTrans2D1" presStyleIdx="1" presStyleCnt="5"/>
      <dgm:spPr/>
      <dgm:t>
        <a:bodyPr/>
        <a:lstStyle/>
        <a:p>
          <a:endParaRPr lang="ru-RU"/>
        </a:p>
      </dgm:t>
    </dgm:pt>
    <dgm:pt modelId="{D4150E6E-919F-441C-ADF5-EE2423FE2823}" type="pres">
      <dgm:prSet presAssocID="{986D1367-B9BE-415E-957E-F8BCEB9292A8}" presName="connectorText" presStyleLbl="sibTrans2D1" presStyleIdx="1" presStyleCnt="5"/>
      <dgm:spPr/>
      <dgm:t>
        <a:bodyPr/>
        <a:lstStyle/>
        <a:p>
          <a:endParaRPr lang="ru-RU"/>
        </a:p>
      </dgm:t>
    </dgm:pt>
    <dgm:pt modelId="{E71C22AC-DAE2-472A-AAD3-1B7AFBB91EB8}" type="pres">
      <dgm:prSet presAssocID="{D403FE03-6EB8-41E1-A8FB-3BAA2A04E14A}" presName="node" presStyleLbl="node1" presStyleIdx="2" presStyleCnt="6" custScaleX="31243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FA9DD7A-F3D8-421C-A5A0-90D6A1FAD5A5}" type="pres">
      <dgm:prSet presAssocID="{902C56C2-AB55-47AA-8332-1D13947A2D73}" presName="sibTrans" presStyleLbl="sibTrans2D1" presStyleIdx="2" presStyleCnt="5"/>
      <dgm:spPr/>
      <dgm:t>
        <a:bodyPr/>
        <a:lstStyle/>
        <a:p>
          <a:endParaRPr lang="ru-RU"/>
        </a:p>
      </dgm:t>
    </dgm:pt>
    <dgm:pt modelId="{919F34EC-C5E3-4690-B4F5-B9B3E011016C}" type="pres">
      <dgm:prSet presAssocID="{902C56C2-AB55-47AA-8332-1D13947A2D73}" presName="connectorText" presStyleLbl="sibTrans2D1" presStyleIdx="2" presStyleCnt="5"/>
      <dgm:spPr/>
      <dgm:t>
        <a:bodyPr/>
        <a:lstStyle/>
        <a:p>
          <a:endParaRPr lang="ru-RU"/>
        </a:p>
      </dgm:t>
    </dgm:pt>
    <dgm:pt modelId="{59391BBF-E95D-4383-A880-57B6C31422D3}" type="pres">
      <dgm:prSet presAssocID="{38951CBD-FBC0-4B9E-BEF0-E93CACBCBB8D}" presName="node" presStyleLbl="node1" presStyleIdx="3" presStyleCnt="6" custScaleX="31243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A8C18D8-097D-4410-8081-A24B817A10EC}" type="pres">
      <dgm:prSet presAssocID="{D279FC2D-EC01-4B55-9959-A8B64896D1E4}" presName="sibTrans" presStyleLbl="sibTrans2D1" presStyleIdx="3" presStyleCnt="5"/>
      <dgm:spPr/>
      <dgm:t>
        <a:bodyPr/>
        <a:lstStyle/>
        <a:p>
          <a:endParaRPr lang="ru-RU"/>
        </a:p>
      </dgm:t>
    </dgm:pt>
    <dgm:pt modelId="{DAA73AB8-27E5-41B5-94F6-CD41F814594C}" type="pres">
      <dgm:prSet presAssocID="{D279FC2D-EC01-4B55-9959-A8B64896D1E4}" presName="connectorText" presStyleLbl="sibTrans2D1" presStyleIdx="3" presStyleCnt="5"/>
      <dgm:spPr/>
      <dgm:t>
        <a:bodyPr/>
        <a:lstStyle/>
        <a:p>
          <a:endParaRPr lang="ru-RU"/>
        </a:p>
      </dgm:t>
    </dgm:pt>
    <dgm:pt modelId="{361F7DD1-59A8-430A-8E01-143B80D9FBE5}" type="pres">
      <dgm:prSet presAssocID="{D0CA400A-9FAB-41FA-8DD6-987035091BEC}" presName="node" presStyleLbl="node1" presStyleIdx="4" presStyleCnt="6" custScaleX="31243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13A41F0-63C3-4D32-93BE-DC9AE0401907}" type="pres">
      <dgm:prSet presAssocID="{1830B4F9-02AF-4B4C-92FC-94121040983A}" presName="sibTrans" presStyleLbl="sibTrans2D1" presStyleIdx="4" presStyleCnt="5"/>
      <dgm:spPr/>
      <dgm:t>
        <a:bodyPr/>
        <a:lstStyle/>
        <a:p>
          <a:endParaRPr lang="ru-RU"/>
        </a:p>
      </dgm:t>
    </dgm:pt>
    <dgm:pt modelId="{9D324EE5-7E86-4FA0-9C4F-27E0A87D3BE1}" type="pres">
      <dgm:prSet presAssocID="{1830B4F9-02AF-4B4C-92FC-94121040983A}" presName="connectorText" presStyleLbl="sibTrans2D1" presStyleIdx="4" presStyleCnt="5"/>
      <dgm:spPr/>
      <dgm:t>
        <a:bodyPr/>
        <a:lstStyle/>
        <a:p>
          <a:endParaRPr lang="ru-RU"/>
        </a:p>
      </dgm:t>
    </dgm:pt>
    <dgm:pt modelId="{80A7472D-4C84-4964-9B52-8AC2F74CFF81}" type="pres">
      <dgm:prSet presAssocID="{CC18D153-3426-4B5C-9E74-12FE2282BE4F}" presName="node" presStyleLbl="node1" presStyleIdx="5" presStyleCnt="6" custScaleX="31243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A0751F2-54C7-4F03-94A8-DD1F25170720}" srcId="{7A4076EF-DB2A-4852-9765-CD4E2B2AE074}" destId="{D0CA400A-9FAB-41FA-8DD6-987035091BEC}" srcOrd="4" destOrd="0" parTransId="{62DE1F10-5D13-4A9E-87D1-3D7235D66E8D}" sibTransId="{1830B4F9-02AF-4B4C-92FC-94121040983A}"/>
    <dgm:cxn modelId="{5AAC5F35-B1F7-4679-9EC6-B9DE1B790DC8}" type="presOf" srcId="{9C13EF0C-D1CB-4EF0-8E0B-7618B78F47D1}" destId="{B34944C2-3661-409A-9C13-EAD13C1A8DCF}" srcOrd="1" destOrd="0" presId="urn:microsoft.com/office/officeart/2005/8/layout/process2"/>
    <dgm:cxn modelId="{B59287DF-6FFE-47D1-9D25-A5569D8DEB34}" type="presOf" srcId="{7A4076EF-DB2A-4852-9765-CD4E2B2AE074}" destId="{A8540D6B-26B5-4902-8506-9CF4BF623EC0}" srcOrd="0" destOrd="0" presId="urn:microsoft.com/office/officeart/2005/8/layout/process2"/>
    <dgm:cxn modelId="{5435DD81-9085-433F-B0F1-5B9D52F1A0F9}" type="presOf" srcId="{D0CA400A-9FAB-41FA-8DD6-987035091BEC}" destId="{361F7DD1-59A8-430A-8E01-143B80D9FBE5}" srcOrd="0" destOrd="0" presId="urn:microsoft.com/office/officeart/2005/8/layout/process2"/>
    <dgm:cxn modelId="{3BC1B397-FF90-45F6-8AF2-872928214535}" type="presOf" srcId="{C04ABB8C-C2A4-4096-96F3-F36876C745C9}" destId="{E8F80A35-D7CC-42ED-9277-7C277A55D431}" srcOrd="0" destOrd="0" presId="urn:microsoft.com/office/officeart/2005/8/layout/process2"/>
    <dgm:cxn modelId="{80CCBD16-5F5F-46D1-9DD9-4BB9B5D43A4C}" srcId="{7A4076EF-DB2A-4852-9765-CD4E2B2AE074}" destId="{AD23B341-530C-44DE-AB0C-1474342CEA33}" srcOrd="0" destOrd="0" parTransId="{21EF3E5C-7162-4630-B483-6613234D0C19}" sibTransId="{9C13EF0C-D1CB-4EF0-8E0B-7618B78F47D1}"/>
    <dgm:cxn modelId="{A85A6DB8-8E59-42AC-ACFE-3D31C550247B}" type="presOf" srcId="{CC18D153-3426-4B5C-9E74-12FE2282BE4F}" destId="{80A7472D-4C84-4964-9B52-8AC2F74CFF81}" srcOrd="0" destOrd="0" presId="urn:microsoft.com/office/officeart/2005/8/layout/process2"/>
    <dgm:cxn modelId="{E7188C37-DBA4-429A-AF1F-3019166C2A29}" type="presOf" srcId="{902C56C2-AB55-47AA-8332-1D13947A2D73}" destId="{919F34EC-C5E3-4690-B4F5-B9B3E011016C}" srcOrd="1" destOrd="0" presId="urn:microsoft.com/office/officeart/2005/8/layout/process2"/>
    <dgm:cxn modelId="{55D4CF66-6A18-4916-850B-A5B0791972A0}" type="presOf" srcId="{902C56C2-AB55-47AA-8332-1D13947A2D73}" destId="{6FA9DD7A-F3D8-421C-A5A0-90D6A1FAD5A5}" srcOrd="0" destOrd="0" presId="urn:microsoft.com/office/officeart/2005/8/layout/process2"/>
    <dgm:cxn modelId="{333C98F3-D54F-430B-BFD2-58CD39C8E805}" type="presOf" srcId="{38951CBD-FBC0-4B9E-BEF0-E93CACBCBB8D}" destId="{59391BBF-E95D-4383-A880-57B6C31422D3}" srcOrd="0" destOrd="0" presId="urn:microsoft.com/office/officeart/2005/8/layout/process2"/>
    <dgm:cxn modelId="{061DE18A-4A91-416C-8518-C8CF2187C0DD}" srcId="{7A4076EF-DB2A-4852-9765-CD4E2B2AE074}" destId="{CC18D153-3426-4B5C-9E74-12FE2282BE4F}" srcOrd="5" destOrd="0" parTransId="{447DA96D-70DF-4305-B0F5-3FD2BB3C1689}" sibTransId="{FE87C2B6-3D4C-401E-BE49-F532E24E95EA}"/>
    <dgm:cxn modelId="{3A84BEE1-1539-40E8-AF05-D39EF928C1F5}" srcId="{7A4076EF-DB2A-4852-9765-CD4E2B2AE074}" destId="{D403FE03-6EB8-41E1-A8FB-3BAA2A04E14A}" srcOrd="2" destOrd="0" parTransId="{5F0ADFC7-1FC0-44D4-990A-1539F0F5B384}" sibTransId="{902C56C2-AB55-47AA-8332-1D13947A2D73}"/>
    <dgm:cxn modelId="{EA30B5F1-E6BB-42F3-BD09-5BE13693B013}" srcId="{7A4076EF-DB2A-4852-9765-CD4E2B2AE074}" destId="{38951CBD-FBC0-4B9E-BEF0-E93CACBCBB8D}" srcOrd="3" destOrd="0" parTransId="{42C66B11-B704-4F3D-86EF-36C0EC647CD2}" sibTransId="{D279FC2D-EC01-4B55-9959-A8B64896D1E4}"/>
    <dgm:cxn modelId="{AFD09B7C-FD7C-46BB-B8FA-6F6BA8ABDE22}" srcId="{7A4076EF-DB2A-4852-9765-CD4E2B2AE074}" destId="{C04ABB8C-C2A4-4096-96F3-F36876C745C9}" srcOrd="1" destOrd="0" parTransId="{F8269D25-7BA0-4D3A-BF46-D3C2A23122B3}" sibTransId="{986D1367-B9BE-415E-957E-F8BCEB9292A8}"/>
    <dgm:cxn modelId="{6C0FF9D2-46E5-40B3-86A5-081832C9A8D0}" type="presOf" srcId="{986D1367-B9BE-415E-957E-F8BCEB9292A8}" destId="{377F6683-7219-44DB-9EA4-421441F4F4A8}" srcOrd="0" destOrd="0" presId="urn:microsoft.com/office/officeart/2005/8/layout/process2"/>
    <dgm:cxn modelId="{4C8F6E8A-E011-43EB-973C-164C87EF5777}" type="presOf" srcId="{D279FC2D-EC01-4B55-9959-A8B64896D1E4}" destId="{DAA73AB8-27E5-41B5-94F6-CD41F814594C}" srcOrd="1" destOrd="0" presId="urn:microsoft.com/office/officeart/2005/8/layout/process2"/>
    <dgm:cxn modelId="{08A9F72D-6D67-4013-9043-5DB183E4EAB2}" type="presOf" srcId="{986D1367-B9BE-415E-957E-F8BCEB9292A8}" destId="{D4150E6E-919F-441C-ADF5-EE2423FE2823}" srcOrd="1" destOrd="0" presId="urn:microsoft.com/office/officeart/2005/8/layout/process2"/>
    <dgm:cxn modelId="{CBA11BAD-9550-452D-9F2F-CDBC8F06B5D3}" type="presOf" srcId="{1830B4F9-02AF-4B4C-92FC-94121040983A}" destId="{313A41F0-63C3-4D32-93BE-DC9AE0401907}" srcOrd="0" destOrd="0" presId="urn:microsoft.com/office/officeart/2005/8/layout/process2"/>
    <dgm:cxn modelId="{E61A2F56-2820-4CC9-9F9D-123192EFAFFB}" type="presOf" srcId="{9C13EF0C-D1CB-4EF0-8E0B-7618B78F47D1}" destId="{28850EFF-A21E-4E39-BC61-C7A9D9F714D8}" srcOrd="0" destOrd="0" presId="urn:microsoft.com/office/officeart/2005/8/layout/process2"/>
    <dgm:cxn modelId="{EDF36E74-F499-44AA-9846-B08501420C04}" type="presOf" srcId="{AD23B341-530C-44DE-AB0C-1474342CEA33}" destId="{20E66D1E-B455-4405-966D-83BA00AC662E}" srcOrd="0" destOrd="0" presId="urn:microsoft.com/office/officeart/2005/8/layout/process2"/>
    <dgm:cxn modelId="{3822EB47-6BB4-4E61-BCA7-6CD9186FB80A}" type="presOf" srcId="{D403FE03-6EB8-41E1-A8FB-3BAA2A04E14A}" destId="{E71C22AC-DAE2-472A-AAD3-1B7AFBB91EB8}" srcOrd="0" destOrd="0" presId="urn:microsoft.com/office/officeart/2005/8/layout/process2"/>
    <dgm:cxn modelId="{58B207EB-7814-4723-B36D-0176463D5B74}" type="presOf" srcId="{1830B4F9-02AF-4B4C-92FC-94121040983A}" destId="{9D324EE5-7E86-4FA0-9C4F-27E0A87D3BE1}" srcOrd="1" destOrd="0" presId="urn:microsoft.com/office/officeart/2005/8/layout/process2"/>
    <dgm:cxn modelId="{1B80BE4E-1B19-4596-9E52-3CABCC0FD752}" type="presOf" srcId="{D279FC2D-EC01-4B55-9959-A8B64896D1E4}" destId="{8A8C18D8-097D-4410-8081-A24B817A10EC}" srcOrd="0" destOrd="0" presId="urn:microsoft.com/office/officeart/2005/8/layout/process2"/>
    <dgm:cxn modelId="{C78523E9-C4BC-4930-BB09-042B20C36B92}" type="presParOf" srcId="{A8540D6B-26B5-4902-8506-9CF4BF623EC0}" destId="{20E66D1E-B455-4405-966D-83BA00AC662E}" srcOrd="0" destOrd="0" presId="urn:microsoft.com/office/officeart/2005/8/layout/process2"/>
    <dgm:cxn modelId="{5C44E09A-4A91-4A97-9200-839BBC25BCD8}" type="presParOf" srcId="{A8540D6B-26B5-4902-8506-9CF4BF623EC0}" destId="{28850EFF-A21E-4E39-BC61-C7A9D9F714D8}" srcOrd="1" destOrd="0" presId="urn:microsoft.com/office/officeart/2005/8/layout/process2"/>
    <dgm:cxn modelId="{E5F24E92-65E9-4A8E-81AC-F44B1209C065}" type="presParOf" srcId="{28850EFF-A21E-4E39-BC61-C7A9D9F714D8}" destId="{B34944C2-3661-409A-9C13-EAD13C1A8DCF}" srcOrd="0" destOrd="0" presId="urn:microsoft.com/office/officeart/2005/8/layout/process2"/>
    <dgm:cxn modelId="{12054AF3-9545-46A5-A435-6F0A6B0B64EA}" type="presParOf" srcId="{A8540D6B-26B5-4902-8506-9CF4BF623EC0}" destId="{E8F80A35-D7CC-42ED-9277-7C277A55D431}" srcOrd="2" destOrd="0" presId="urn:microsoft.com/office/officeart/2005/8/layout/process2"/>
    <dgm:cxn modelId="{5C26F0B0-7F67-4265-A697-21BBD77455EE}" type="presParOf" srcId="{A8540D6B-26B5-4902-8506-9CF4BF623EC0}" destId="{377F6683-7219-44DB-9EA4-421441F4F4A8}" srcOrd="3" destOrd="0" presId="urn:microsoft.com/office/officeart/2005/8/layout/process2"/>
    <dgm:cxn modelId="{62989F36-8D1F-4658-AF72-410538537DE9}" type="presParOf" srcId="{377F6683-7219-44DB-9EA4-421441F4F4A8}" destId="{D4150E6E-919F-441C-ADF5-EE2423FE2823}" srcOrd="0" destOrd="0" presId="urn:microsoft.com/office/officeart/2005/8/layout/process2"/>
    <dgm:cxn modelId="{EAB9A658-9E29-47CE-AC48-848D91B66C87}" type="presParOf" srcId="{A8540D6B-26B5-4902-8506-9CF4BF623EC0}" destId="{E71C22AC-DAE2-472A-AAD3-1B7AFBB91EB8}" srcOrd="4" destOrd="0" presId="urn:microsoft.com/office/officeart/2005/8/layout/process2"/>
    <dgm:cxn modelId="{228AEB76-B5A8-4C82-9DE7-C22526B3D29F}" type="presParOf" srcId="{A8540D6B-26B5-4902-8506-9CF4BF623EC0}" destId="{6FA9DD7A-F3D8-421C-A5A0-90D6A1FAD5A5}" srcOrd="5" destOrd="0" presId="urn:microsoft.com/office/officeart/2005/8/layout/process2"/>
    <dgm:cxn modelId="{AA1C07C4-9F59-4D41-8AD3-50F4BBDE2911}" type="presParOf" srcId="{6FA9DD7A-F3D8-421C-A5A0-90D6A1FAD5A5}" destId="{919F34EC-C5E3-4690-B4F5-B9B3E011016C}" srcOrd="0" destOrd="0" presId="urn:microsoft.com/office/officeart/2005/8/layout/process2"/>
    <dgm:cxn modelId="{4AC58571-99E5-49DE-A71B-655CC4A34888}" type="presParOf" srcId="{A8540D6B-26B5-4902-8506-9CF4BF623EC0}" destId="{59391BBF-E95D-4383-A880-57B6C31422D3}" srcOrd="6" destOrd="0" presId="urn:microsoft.com/office/officeart/2005/8/layout/process2"/>
    <dgm:cxn modelId="{BD02D187-E11A-4848-8B1C-C45585C85DD5}" type="presParOf" srcId="{A8540D6B-26B5-4902-8506-9CF4BF623EC0}" destId="{8A8C18D8-097D-4410-8081-A24B817A10EC}" srcOrd="7" destOrd="0" presId="urn:microsoft.com/office/officeart/2005/8/layout/process2"/>
    <dgm:cxn modelId="{8290D19E-0678-42CB-96A2-6EC983351700}" type="presParOf" srcId="{8A8C18D8-097D-4410-8081-A24B817A10EC}" destId="{DAA73AB8-27E5-41B5-94F6-CD41F814594C}" srcOrd="0" destOrd="0" presId="urn:microsoft.com/office/officeart/2005/8/layout/process2"/>
    <dgm:cxn modelId="{59B3D2DD-4B59-4CB5-A46A-26D87C8F0513}" type="presParOf" srcId="{A8540D6B-26B5-4902-8506-9CF4BF623EC0}" destId="{361F7DD1-59A8-430A-8E01-143B80D9FBE5}" srcOrd="8" destOrd="0" presId="urn:microsoft.com/office/officeart/2005/8/layout/process2"/>
    <dgm:cxn modelId="{4525210C-942B-4F04-B4CD-27B1AF142E21}" type="presParOf" srcId="{A8540D6B-26B5-4902-8506-9CF4BF623EC0}" destId="{313A41F0-63C3-4D32-93BE-DC9AE0401907}" srcOrd="9" destOrd="0" presId="urn:microsoft.com/office/officeart/2005/8/layout/process2"/>
    <dgm:cxn modelId="{C89AE8B7-833F-4D70-8459-F15DCC2C5135}" type="presParOf" srcId="{313A41F0-63C3-4D32-93BE-DC9AE0401907}" destId="{9D324EE5-7E86-4FA0-9C4F-27E0A87D3BE1}" srcOrd="0" destOrd="0" presId="urn:microsoft.com/office/officeart/2005/8/layout/process2"/>
    <dgm:cxn modelId="{613C7A4F-A82A-44B3-B40C-CF68E46B2483}" type="presParOf" srcId="{A8540D6B-26B5-4902-8506-9CF4BF623EC0}" destId="{80A7472D-4C84-4964-9B52-8AC2F74CFF81}" srcOrd="10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7A4076EF-DB2A-4852-9765-CD4E2B2AE074}" type="doc">
      <dgm:prSet loTypeId="urn:microsoft.com/office/officeart/2005/8/layout/process2" loCatId="process" qsTypeId="urn:microsoft.com/office/officeart/2005/8/quickstyle/simple1" qsCatId="simple" csTypeId="urn:microsoft.com/office/officeart/2005/8/colors/accent0_3" csCatId="mainScheme" phldr="1"/>
      <dgm:spPr/>
    </dgm:pt>
    <dgm:pt modelId="{C04ABB8C-C2A4-4096-96F3-F36876C745C9}">
      <dgm:prSet phldrT="[Текст]" custT="1"/>
      <dgm:spPr/>
      <dgm:t>
        <a:bodyPr/>
        <a:lstStyle/>
        <a:p>
          <a:r>
            <a:rPr lang="ru-RU" sz="1800" dirty="0" smtClean="0">
              <a:cs typeface="Times New Roman" pitchFamily="18" charset="0"/>
            </a:rPr>
            <a:t>расчет скидок (надбавок) к страховому тарифу на обязательное социальное страхование от несчастных случаев на производстве и профессиональных заболеваний</a:t>
          </a:r>
          <a:endParaRPr lang="ru-RU" sz="1800" dirty="0"/>
        </a:p>
      </dgm:t>
    </dgm:pt>
    <dgm:pt modelId="{F8269D25-7BA0-4D3A-BF46-D3C2A23122B3}" type="parTrans" cxnId="{AFD09B7C-FD7C-46BB-B8FA-6F6BA8ABDE22}">
      <dgm:prSet/>
      <dgm:spPr/>
      <dgm:t>
        <a:bodyPr/>
        <a:lstStyle/>
        <a:p>
          <a:endParaRPr lang="ru-RU"/>
        </a:p>
      </dgm:t>
    </dgm:pt>
    <dgm:pt modelId="{986D1367-B9BE-415E-957E-F8BCEB9292A8}" type="sibTrans" cxnId="{AFD09B7C-FD7C-46BB-B8FA-6F6BA8ABDE22}">
      <dgm:prSet/>
      <dgm:spPr/>
      <dgm:t>
        <a:bodyPr/>
        <a:lstStyle/>
        <a:p>
          <a:endParaRPr lang="ru-RU"/>
        </a:p>
      </dgm:t>
    </dgm:pt>
    <dgm:pt modelId="{D403FE03-6EB8-41E1-A8FB-3BAA2A04E14A}">
      <dgm:prSet phldrT="[Текст]" custT="1"/>
      <dgm:spPr/>
      <dgm:t>
        <a:bodyPr/>
        <a:lstStyle/>
        <a:p>
          <a:r>
            <a:rPr lang="ru-RU" sz="1800" dirty="0" smtClean="0">
              <a:cs typeface="Times New Roman" pitchFamily="18" charset="0"/>
            </a:rPr>
            <a:t>решение вопроса о связи возникших у работников заболеваний с воздействием на работников на их рабочих местах вредных и (или) опасных производственных факторов, а также расследование несчастных случаев на производстве и профессиональных заболеваний</a:t>
          </a:r>
          <a:endParaRPr lang="ru-RU" sz="1800" dirty="0"/>
        </a:p>
      </dgm:t>
    </dgm:pt>
    <dgm:pt modelId="{5F0ADFC7-1FC0-44D4-990A-1539F0F5B384}" type="parTrans" cxnId="{3A84BEE1-1539-40E8-AF05-D39EF928C1F5}">
      <dgm:prSet/>
      <dgm:spPr/>
      <dgm:t>
        <a:bodyPr/>
        <a:lstStyle/>
        <a:p>
          <a:endParaRPr lang="ru-RU"/>
        </a:p>
      </dgm:t>
    </dgm:pt>
    <dgm:pt modelId="{902C56C2-AB55-47AA-8332-1D13947A2D73}" type="sibTrans" cxnId="{3A84BEE1-1539-40E8-AF05-D39EF928C1F5}">
      <dgm:prSet/>
      <dgm:spPr/>
      <dgm:t>
        <a:bodyPr/>
        <a:lstStyle/>
        <a:p>
          <a:endParaRPr lang="ru-RU"/>
        </a:p>
      </dgm:t>
    </dgm:pt>
    <dgm:pt modelId="{38951CBD-FBC0-4B9E-BEF0-E93CACBCBB8D}">
      <dgm:prSet phldrT="[Текст]" custT="1"/>
      <dgm:spPr/>
      <dgm:t>
        <a:bodyPr/>
        <a:lstStyle/>
        <a:p>
          <a:r>
            <a:rPr lang="ru-RU" sz="1800" dirty="0" smtClean="0">
              <a:cs typeface="Times New Roman" pitchFamily="18" charset="0"/>
            </a:rPr>
            <a:t>принятие решения об установлении предусмотренных трудовым законодательством ограничений для отдельных категорий работников</a:t>
          </a:r>
          <a:endParaRPr lang="ru-RU" sz="1800" dirty="0"/>
        </a:p>
      </dgm:t>
    </dgm:pt>
    <dgm:pt modelId="{42C66B11-B704-4F3D-86EF-36C0EC647CD2}" type="parTrans" cxnId="{EA30B5F1-E6BB-42F3-BD09-5BE13693B013}">
      <dgm:prSet/>
      <dgm:spPr/>
      <dgm:t>
        <a:bodyPr/>
        <a:lstStyle/>
        <a:p>
          <a:endParaRPr lang="ru-RU"/>
        </a:p>
      </dgm:t>
    </dgm:pt>
    <dgm:pt modelId="{D279FC2D-EC01-4B55-9959-A8B64896D1E4}" type="sibTrans" cxnId="{EA30B5F1-E6BB-42F3-BD09-5BE13693B013}">
      <dgm:prSet/>
      <dgm:spPr/>
      <dgm:t>
        <a:bodyPr/>
        <a:lstStyle/>
        <a:p>
          <a:endParaRPr lang="ru-RU"/>
        </a:p>
      </dgm:t>
    </dgm:pt>
    <dgm:pt modelId="{D0CA400A-9FAB-41FA-8DD6-987035091BEC}">
      <dgm:prSet phldrT="[Текст]" custT="1"/>
      <dgm:spPr/>
      <dgm:t>
        <a:bodyPr/>
        <a:lstStyle/>
        <a:p>
          <a:r>
            <a:rPr lang="ru-RU" sz="1800" dirty="0" smtClean="0">
              <a:cs typeface="Times New Roman" pitchFamily="18" charset="0"/>
            </a:rPr>
            <a:t>оценка уровней профессиональных рисков</a:t>
          </a:r>
          <a:endParaRPr lang="ru-RU" sz="1800" dirty="0"/>
        </a:p>
      </dgm:t>
    </dgm:pt>
    <dgm:pt modelId="{62DE1F10-5D13-4A9E-87D1-3D7235D66E8D}" type="parTrans" cxnId="{AA0751F2-54C7-4F03-94A8-DD1F25170720}">
      <dgm:prSet/>
      <dgm:spPr/>
      <dgm:t>
        <a:bodyPr/>
        <a:lstStyle/>
        <a:p>
          <a:endParaRPr lang="ru-RU"/>
        </a:p>
      </dgm:t>
    </dgm:pt>
    <dgm:pt modelId="{1830B4F9-02AF-4B4C-92FC-94121040983A}" type="sibTrans" cxnId="{AA0751F2-54C7-4F03-94A8-DD1F25170720}">
      <dgm:prSet/>
      <dgm:spPr/>
      <dgm:t>
        <a:bodyPr/>
        <a:lstStyle/>
        <a:p>
          <a:endParaRPr lang="ru-RU"/>
        </a:p>
      </dgm:t>
    </dgm:pt>
    <dgm:pt modelId="{5B0A79A4-0339-4440-94D1-122836D287A8}">
      <dgm:prSet custT="1"/>
      <dgm:spPr/>
      <dgm:t>
        <a:bodyPr/>
        <a:lstStyle/>
        <a:p>
          <a:r>
            <a:rPr lang="ru-RU" sz="1800" dirty="0" smtClean="0">
              <a:cs typeface="Times New Roman" pitchFamily="18" charset="0"/>
            </a:rPr>
            <a:t>установление дополнительного тарифа страховых взносов в Пенсионный фонд Российской Федерации </a:t>
          </a:r>
          <a:endParaRPr lang="ru-RU" sz="1800" dirty="0"/>
        </a:p>
      </dgm:t>
    </dgm:pt>
    <dgm:pt modelId="{5BFC2525-BE60-45D0-B954-BD8E37C24ED1}" type="parTrans" cxnId="{5E0AFD63-61C3-45C5-930F-DC914EBB0B9D}">
      <dgm:prSet/>
      <dgm:spPr/>
      <dgm:t>
        <a:bodyPr/>
        <a:lstStyle/>
        <a:p>
          <a:endParaRPr lang="ru-RU"/>
        </a:p>
      </dgm:t>
    </dgm:pt>
    <dgm:pt modelId="{909F024E-2EE7-47B0-B165-12D013BDEFB5}" type="sibTrans" cxnId="{5E0AFD63-61C3-45C5-930F-DC914EBB0B9D}">
      <dgm:prSet/>
      <dgm:spPr/>
      <dgm:t>
        <a:bodyPr/>
        <a:lstStyle/>
        <a:p>
          <a:endParaRPr lang="ru-RU"/>
        </a:p>
      </dgm:t>
    </dgm:pt>
    <dgm:pt modelId="{A8540D6B-26B5-4902-8506-9CF4BF623EC0}" type="pres">
      <dgm:prSet presAssocID="{7A4076EF-DB2A-4852-9765-CD4E2B2AE074}" presName="linearFlow" presStyleCnt="0">
        <dgm:presLayoutVars>
          <dgm:resizeHandles val="exact"/>
        </dgm:presLayoutVars>
      </dgm:prSet>
      <dgm:spPr/>
    </dgm:pt>
    <dgm:pt modelId="{B3F7113B-3EB1-4724-9B45-66C6BF75FD0A}" type="pres">
      <dgm:prSet presAssocID="{5B0A79A4-0339-4440-94D1-122836D287A8}" presName="node" presStyleLbl="node1" presStyleIdx="0" presStyleCnt="5" custScaleX="312439" custScaleY="12668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64888AE-D0FB-4AAE-9EF2-6C31860D0AAE}" type="pres">
      <dgm:prSet presAssocID="{909F024E-2EE7-47B0-B165-12D013BDEFB5}" presName="sibTrans" presStyleLbl="sibTrans2D1" presStyleIdx="0" presStyleCnt="4"/>
      <dgm:spPr/>
      <dgm:t>
        <a:bodyPr/>
        <a:lstStyle/>
        <a:p>
          <a:endParaRPr lang="ru-RU"/>
        </a:p>
      </dgm:t>
    </dgm:pt>
    <dgm:pt modelId="{B8A666E7-6571-4D39-AA0A-612229AF3CDC}" type="pres">
      <dgm:prSet presAssocID="{909F024E-2EE7-47B0-B165-12D013BDEFB5}" presName="connectorText" presStyleLbl="sibTrans2D1" presStyleIdx="0" presStyleCnt="4"/>
      <dgm:spPr/>
      <dgm:t>
        <a:bodyPr/>
        <a:lstStyle/>
        <a:p>
          <a:endParaRPr lang="ru-RU"/>
        </a:p>
      </dgm:t>
    </dgm:pt>
    <dgm:pt modelId="{E8F80A35-D7CC-42ED-9277-7C277A55D431}" type="pres">
      <dgm:prSet presAssocID="{C04ABB8C-C2A4-4096-96F3-F36876C745C9}" presName="node" presStyleLbl="node1" presStyleIdx="1" presStyleCnt="5" custScaleX="312439" custScaleY="127168" custLinFactNeighborX="0" custLinFactNeighborY="77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77F6683-7219-44DB-9EA4-421441F4F4A8}" type="pres">
      <dgm:prSet presAssocID="{986D1367-B9BE-415E-957E-F8BCEB9292A8}" presName="sibTrans" presStyleLbl="sibTrans2D1" presStyleIdx="1" presStyleCnt="4"/>
      <dgm:spPr/>
      <dgm:t>
        <a:bodyPr/>
        <a:lstStyle/>
        <a:p>
          <a:endParaRPr lang="ru-RU"/>
        </a:p>
      </dgm:t>
    </dgm:pt>
    <dgm:pt modelId="{D4150E6E-919F-441C-ADF5-EE2423FE2823}" type="pres">
      <dgm:prSet presAssocID="{986D1367-B9BE-415E-957E-F8BCEB9292A8}" presName="connectorText" presStyleLbl="sibTrans2D1" presStyleIdx="1" presStyleCnt="4"/>
      <dgm:spPr/>
      <dgm:t>
        <a:bodyPr/>
        <a:lstStyle/>
        <a:p>
          <a:endParaRPr lang="ru-RU"/>
        </a:p>
      </dgm:t>
    </dgm:pt>
    <dgm:pt modelId="{E71C22AC-DAE2-472A-AAD3-1B7AFBB91EB8}" type="pres">
      <dgm:prSet presAssocID="{D403FE03-6EB8-41E1-A8FB-3BAA2A04E14A}" presName="node" presStyleLbl="node1" presStyleIdx="2" presStyleCnt="5" custScaleX="312439" custScaleY="19645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FA9DD7A-F3D8-421C-A5A0-90D6A1FAD5A5}" type="pres">
      <dgm:prSet presAssocID="{902C56C2-AB55-47AA-8332-1D13947A2D73}" presName="sibTrans" presStyleLbl="sibTrans2D1" presStyleIdx="2" presStyleCnt="4"/>
      <dgm:spPr/>
      <dgm:t>
        <a:bodyPr/>
        <a:lstStyle/>
        <a:p>
          <a:endParaRPr lang="ru-RU"/>
        </a:p>
      </dgm:t>
    </dgm:pt>
    <dgm:pt modelId="{919F34EC-C5E3-4690-B4F5-B9B3E011016C}" type="pres">
      <dgm:prSet presAssocID="{902C56C2-AB55-47AA-8332-1D13947A2D73}" presName="connectorText" presStyleLbl="sibTrans2D1" presStyleIdx="2" presStyleCnt="4"/>
      <dgm:spPr/>
      <dgm:t>
        <a:bodyPr/>
        <a:lstStyle/>
        <a:p>
          <a:endParaRPr lang="ru-RU"/>
        </a:p>
      </dgm:t>
    </dgm:pt>
    <dgm:pt modelId="{59391BBF-E95D-4383-A880-57B6C31422D3}" type="pres">
      <dgm:prSet presAssocID="{38951CBD-FBC0-4B9E-BEF0-E93CACBCBB8D}" presName="node" presStyleLbl="node1" presStyleIdx="3" presStyleCnt="5" custScaleX="31243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A8C18D8-097D-4410-8081-A24B817A10EC}" type="pres">
      <dgm:prSet presAssocID="{D279FC2D-EC01-4B55-9959-A8B64896D1E4}" presName="sibTrans" presStyleLbl="sibTrans2D1" presStyleIdx="3" presStyleCnt="4"/>
      <dgm:spPr/>
      <dgm:t>
        <a:bodyPr/>
        <a:lstStyle/>
        <a:p>
          <a:endParaRPr lang="ru-RU"/>
        </a:p>
      </dgm:t>
    </dgm:pt>
    <dgm:pt modelId="{DAA73AB8-27E5-41B5-94F6-CD41F814594C}" type="pres">
      <dgm:prSet presAssocID="{D279FC2D-EC01-4B55-9959-A8B64896D1E4}" presName="connectorText" presStyleLbl="sibTrans2D1" presStyleIdx="3" presStyleCnt="4"/>
      <dgm:spPr/>
      <dgm:t>
        <a:bodyPr/>
        <a:lstStyle/>
        <a:p>
          <a:endParaRPr lang="ru-RU"/>
        </a:p>
      </dgm:t>
    </dgm:pt>
    <dgm:pt modelId="{361F7DD1-59A8-430A-8E01-143B80D9FBE5}" type="pres">
      <dgm:prSet presAssocID="{D0CA400A-9FAB-41FA-8DD6-987035091BEC}" presName="node" presStyleLbl="node1" presStyleIdx="4" presStyleCnt="5" custScaleX="312439" custLinFactNeighborY="1800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A0751F2-54C7-4F03-94A8-DD1F25170720}" srcId="{7A4076EF-DB2A-4852-9765-CD4E2B2AE074}" destId="{D0CA400A-9FAB-41FA-8DD6-987035091BEC}" srcOrd="4" destOrd="0" parTransId="{62DE1F10-5D13-4A9E-87D1-3D7235D66E8D}" sibTransId="{1830B4F9-02AF-4B4C-92FC-94121040983A}"/>
    <dgm:cxn modelId="{563E8C82-881C-4F94-AAC8-306177E1E5D7}" type="presOf" srcId="{D279FC2D-EC01-4B55-9959-A8B64896D1E4}" destId="{8A8C18D8-097D-4410-8081-A24B817A10EC}" srcOrd="0" destOrd="0" presId="urn:microsoft.com/office/officeart/2005/8/layout/process2"/>
    <dgm:cxn modelId="{8909F0FE-0495-4DC0-9B80-C7D0E12B8B68}" type="presOf" srcId="{909F024E-2EE7-47B0-B165-12D013BDEFB5}" destId="{A64888AE-D0FB-4AAE-9EF2-6C31860D0AAE}" srcOrd="0" destOrd="0" presId="urn:microsoft.com/office/officeart/2005/8/layout/process2"/>
    <dgm:cxn modelId="{5E0AFD63-61C3-45C5-930F-DC914EBB0B9D}" srcId="{7A4076EF-DB2A-4852-9765-CD4E2B2AE074}" destId="{5B0A79A4-0339-4440-94D1-122836D287A8}" srcOrd="0" destOrd="0" parTransId="{5BFC2525-BE60-45D0-B954-BD8E37C24ED1}" sibTransId="{909F024E-2EE7-47B0-B165-12D013BDEFB5}"/>
    <dgm:cxn modelId="{0EEE6AE1-FDAD-48FA-A8DF-7AFBF509BEAE}" type="presOf" srcId="{38951CBD-FBC0-4B9E-BEF0-E93CACBCBB8D}" destId="{59391BBF-E95D-4383-A880-57B6C31422D3}" srcOrd="0" destOrd="0" presId="urn:microsoft.com/office/officeart/2005/8/layout/process2"/>
    <dgm:cxn modelId="{3A84BEE1-1539-40E8-AF05-D39EF928C1F5}" srcId="{7A4076EF-DB2A-4852-9765-CD4E2B2AE074}" destId="{D403FE03-6EB8-41E1-A8FB-3BAA2A04E14A}" srcOrd="2" destOrd="0" parTransId="{5F0ADFC7-1FC0-44D4-990A-1539F0F5B384}" sibTransId="{902C56C2-AB55-47AA-8332-1D13947A2D73}"/>
    <dgm:cxn modelId="{EA30B5F1-E6BB-42F3-BD09-5BE13693B013}" srcId="{7A4076EF-DB2A-4852-9765-CD4E2B2AE074}" destId="{38951CBD-FBC0-4B9E-BEF0-E93CACBCBB8D}" srcOrd="3" destOrd="0" parTransId="{42C66B11-B704-4F3D-86EF-36C0EC647CD2}" sibTransId="{D279FC2D-EC01-4B55-9959-A8B64896D1E4}"/>
    <dgm:cxn modelId="{AFD09B7C-FD7C-46BB-B8FA-6F6BA8ABDE22}" srcId="{7A4076EF-DB2A-4852-9765-CD4E2B2AE074}" destId="{C04ABB8C-C2A4-4096-96F3-F36876C745C9}" srcOrd="1" destOrd="0" parTransId="{F8269D25-7BA0-4D3A-BF46-D3C2A23122B3}" sibTransId="{986D1367-B9BE-415E-957E-F8BCEB9292A8}"/>
    <dgm:cxn modelId="{46F427BE-5A37-4835-BC2B-C46DB0A3BB8D}" type="presOf" srcId="{C04ABB8C-C2A4-4096-96F3-F36876C745C9}" destId="{E8F80A35-D7CC-42ED-9277-7C277A55D431}" srcOrd="0" destOrd="0" presId="urn:microsoft.com/office/officeart/2005/8/layout/process2"/>
    <dgm:cxn modelId="{67A44072-59D0-40D8-B90E-1CDACDCF6FE6}" type="presOf" srcId="{986D1367-B9BE-415E-957E-F8BCEB9292A8}" destId="{D4150E6E-919F-441C-ADF5-EE2423FE2823}" srcOrd="1" destOrd="0" presId="urn:microsoft.com/office/officeart/2005/8/layout/process2"/>
    <dgm:cxn modelId="{40DDCDE6-229E-4744-955F-78E46DABF933}" type="presOf" srcId="{5B0A79A4-0339-4440-94D1-122836D287A8}" destId="{B3F7113B-3EB1-4724-9B45-66C6BF75FD0A}" srcOrd="0" destOrd="0" presId="urn:microsoft.com/office/officeart/2005/8/layout/process2"/>
    <dgm:cxn modelId="{5ECDD3B8-F03E-4F7F-A34C-49E1FA997DB4}" type="presOf" srcId="{902C56C2-AB55-47AA-8332-1D13947A2D73}" destId="{6FA9DD7A-F3D8-421C-A5A0-90D6A1FAD5A5}" srcOrd="0" destOrd="0" presId="urn:microsoft.com/office/officeart/2005/8/layout/process2"/>
    <dgm:cxn modelId="{3135D27F-AF48-4A52-8D91-F1970AAA2D3A}" type="presOf" srcId="{D279FC2D-EC01-4B55-9959-A8B64896D1E4}" destId="{DAA73AB8-27E5-41B5-94F6-CD41F814594C}" srcOrd="1" destOrd="0" presId="urn:microsoft.com/office/officeart/2005/8/layout/process2"/>
    <dgm:cxn modelId="{2BB71070-EAE5-4A10-88F7-37105D2FDFCD}" type="presOf" srcId="{7A4076EF-DB2A-4852-9765-CD4E2B2AE074}" destId="{A8540D6B-26B5-4902-8506-9CF4BF623EC0}" srcOrd="0" destOrd="0" presId="urn:microsoft.com/office/officeart/2005/8/layout/process2"/>
    <dgm:cxn modelId="{27031EF2-4B6C-4B00-BBA0-D90C781C9EF0}" type="presOf" srcId="{D0CA400A-9FAB-41FA-8DD6-987035091BEC}" destId="{361F7DD1-59A8-430A-8E01-143B80D9FBE5}" srcOrd="0" destOrd="0" presId="urn:microsoft.com/office/officeart/2005/8/layout/process2"/>
    <dgm:cxn modelId="{7CF45EB5-3DE7-4410-A73A-F75747129CEE}" type="presOf" srcId="{D403FE03-6EB8-41E1-A8FB-3BAA2A04E14A}" destId="{E71C22AC-DAE2-472A-AAD3-1B7AFBB91EB8}" srcOrd="0" destOrd="0" presId="urn:microsoft.com/office/officeart/2005/8/layout/process2"/>
    <dgm:cxn modelId="{B4C56E36-EC5D-4CFD-8195-B0862A2175FD}" type="presOf" srcId="{909F024E-2EE7-47B0-B165-12D013BDEFB5}" destId="{B8A666E7-6571-4D39-AA0A-612229AF3CDC}" srcOrd="1" destOrd="0" presId="urn:microsoft.com/office/officeart/2005/8/layout/process2"/>
    <dgm:cxn modelId="{C2234433-6168-4460-B6BF-3D5A10215D1D}" type="presOf" srcId="{986D1367-B9BE-415E-957E-F8BCEB9292A8}" destId="{377F6683-7219-44DB-9EA4-421441F4F4A8}" srcOrd="0" destOrd="0" presId="urn:microsoft.com/office/officeart/2005/8/layout/process2"/>
    <dgm:cxn modelId="{C51B4AFE-A105-4524-903C-F41B0890BCC1}" type="presOf" srcId="{902C56C2-AB55-47AA-8332-1D13947A2D73}" destId="{919F34EC-C5E3-4690-B4F5-B9B3E011016C}" srcOrd="1" destOrd="0" presId="urn:microsoft.com/office/officeart/2005/8/layout/process2"/>
    <dgm:cxn modelId="{7D0C42C3-9EF1-489C-A6D4-213FCA64B0B6}" type="presParOf" srcId="{A8540D6B-26B5-4902-8506-9CF4BF623EC0}" destId="{B3F7113B-3EB1-4724-9B45-66C6BF75FD0A}" srcOrd="0" destOrd="0" presId="urn:microsoft.com/office/officeart/2005/8/layout/process2"/>
    <dgm:cxn modelId="{19C3DD02-7923-4C64-90F6-D90014161392}" type="presParOf" srcId="{A8540D6B-26B5-4902-8506-9CF4BF623EC0}" destId="{A64888AE-D0FB-4AAE-9EF2-6C31860D0AAE}" srcOrd="1" destOrd="0" presId="urn:microsoft.com/office/officeart/2005/8/layout/process2"/>
    <dgm:cxn modelId="{9CBA36A3-EA3C-4846-99EE-5D37FD3B7917}" type="presParOf" srcId="{A64888AE-D0FB-4AAE-9EF2-6C31860D0AAE}" destId="{B8A666E7-6571-4D39-AA0A-612229AF3CDC}" srcOrd="0" destOrd="0" presId="urn:microsoft.com/office/officeart/2005/8/layout/process2"/>
    <dgm:cxn modelId="{C4DF9C17-52C0-4959-AD5A-19ABE6CC3524}" type="presParOf" srcId="{A8540D6B-26B5-4902-8506-9CF4BF623EC0}" destId="{E8F80A35-D7CC-42ED-9277-7C277A55D431}" srcOrd="2" destOrd="0" presId="urn:microsoft.com/office/officeart/2005/8/layout/process2"/>
    <dgm:cxn modelId="{8007C76E-F381-474A-9E37-734B2D3047AB}" type="presParOf" srcId="{A8540D6B-26B5-4902-8506-9CF4BF623EC0}" destId="{377F6683-7219-44DB-9EA4-421441F4F4A8}" srcOrd="3" destOrd="0" presId="urn:microsoft.com/office/officeart/2005/8/layout/process2"/>
    <dgm:cxn modelId="{12279DDB-CE67-4EDA-842D-2DDD5F85CF31}" type="presParOf" srcId="{377F6683-7219-44DB-9EA4-421441F4F4A8}" destId="{D4150E6E-919F-441C-ADF5-EE2423FE2823}" srcOrd="0" destOrd="0" presId="urn:microsoft.com/office/officeart/2005/8/layout/process2"/>
    <dgm:cxn modelId="{FBE9D01D-FA69-4ACD-8AF9-50276F9D5526}" type="presParOf" srcId="{A8540D6B-26B5-4902-8506-9CF4BF623EC0}" destId="{E71C22AC-DAE2-472A-AAD3-1B7AFBB91EB8}" srcOrd="4" destOrd="0" presId="urn:microsoft.com/office/officeart/2005/8/layout/process2"/>
    <dgm:cxn modelId="{952983B0-B0F3-49DE-A684-5CC665147433}" type="presParOf" srcId="{A8540D6B-26B5-4902-8506-9CF4BF623EC0}" destId="{6FA9DD7A-F3D8-421C-A5A0-90D6A1FAD5A5}" srcOrd="5" destOrd="0" presId="urn:microsoft.com/office/officeart/2005/8/layout/process2"/>
    <dgm:cxn modelId="{C6AA27B1-6165-4890-96E8-400275F57587}" type="presParOf" srcId="{6FA9DD7A-F3D8-421C-A5A0-90D6A1FAD5A5}" destId="{919F34EC-C5E3-4690-B4F5-B9B3E011016C}" srcOrd="0" destOrd="0" presId="urn:microsoft.com/office/officeart/2005/8/layout/process2"/>
    <dgm:cxn modelId="{C9156F2B-ACBD-4FB5-8FFB-44B42D8E0C88}" type="presParOf" srcId="{A8540D6B-26B5-4902-8506-9CF4BF623EC0}" destId="{59391BBF-E95D-4383-A880-57B6C31422D3}" srcOrd="6" destOrd="0" presId="urn:microsoft.com/office/officeart/2005/8/layout/process2"/>
    <dgm:cxn modelId="{81396729-EF26-4C47-827C-860CD3D3AA33}" type="presParOf" srcId="{A8540D6B-26B5-4902-8506-9CF4BF623EC0}" destId="{8A8C18D8-097D-4410-8081-A24B817A10EC}" srcOrd="7" destOrd="0" presId="urn:microsoft.com/office/officeart/2005/8/layout/process2"/>
    <dgm:cxn modelId="{DD636553-A833-4BE3-AF09-04A9B9996449}" type="presParOf" srcId="{8A8C18D8-097D-4410-8081-A24B817A10EC}" destId="{DAA73AB8-27E5-41B5-94F6-CD41F814594C}" srcOrd="0" destOrd="0" presId="urn:microsoft.com/office/officeart/2005/8/layout/process2"/>
    <dgm:cxn modelId="{E2B4EA9C-BB00-4B0C-940F-86B02B50DBE3}" type="presParOf" srcId="{A8540D6B-26B5-4902-8506-9CF4BF623EC0}" destId="{361F7DD1-59A8-430A-8E01-143B80D9FBE5}" srcOrd="8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47169B9B-C92A-4C3C-B4E1-AD8B1E27F6EA}" type="doc">
      <dgm:prSet loTypeId="urn:microsoft.com/office/officeart/2005/8/layout/orgChart1" loCatId="hierarchy" qsTypeId="urn:microsoft.com/office/officeart/2005/8/quickstyle/3d1" qsCatId="3D" csTypeId="urn:microsoft.com/office/officeart/2005/8/colors/accent1_4" csCatId="accent1" phldr="1"/>
      <dgm:spPr/>
      <dgm:t>
        <a:bodyPr/>
        <a:lstStyle/>
        <a:p>
          <a:endParaRPr lang="ru-RU"/>
        </a:p>
      </dgm:t>
    </dgm:pt>
    <dgm:pt modelId="{33D8CC5E-57C5-4A4F-A30B-810DF3142661}">
      <dgm:prSet phldrT="[Текст]" custT="1"/>
      <dgm:spPr/>
      <dgm:t>
        <a:bodyPr/>
        <a:lstStyle/>
        <a:p>
          <a:r>
            <a:rPr lang="ru-RU" sz="2800" b="1" dirty="0" smtClean="0"/>
            <a:t>Цели</a:t>
          </a:r>
          <a:endParaRPr lang="ru-RU" sz="2800" b="1" dirty="0"/>
        </a:p>
      </dgm:t>
    </dgm:pt>
    <dgm:pt modelId="{9974C5C4-60CE-4219-BCA7-838B69CEEE36}" type="parTrans" cxnId="{7FEBE4EF-ACE1-4FE4-A028-C8EB6BFA341B}">
      <dgm:prSet/>
      <dgm:spPr/>
      <dgm:t>
        <a:bodyPr/>
        <a:lstStyle/>
        <a:p>
          <a:endParaRPr lang="ru-RU"/>
        </a:p>
      </dgm:t>
    </dgm:pt>
    <dgm:pt modelId="{D8679B0A-922C-44FF-A464-3F8FC013C3D6}" type="sibTrans" cxnId="{7FEBE4EF-ACE1-4FE4-A028-C8EB6BFA341B}">
      <dgm:prSet/>
      <dgm:spPr/>
      <dgm:t>
        <a:bodyPr/>
        <a:lstStyle/>
        <a:p>
          <a:endParaRPr lang="ru-RU"/>
        </a:p>
      </dgm:t>
    </dgm:pt>
    <dgm:pt modelId="{9DBDD55C-7AFD-40A4-94F1-1893DC05D749}">
      <dgm:prSet phldrT="[Текст]" custT="1"/>
      <dgm:spPr/>
      <dgm:t>
        <a:bodyPr/>
        <a:lstStyle/>
        <a:p>
          <a:r>
            <a:rPr lang="ru-RU" sz="1800" dirty="0" smtClean="0"/>
            <a:t>Оценка качества проведения специальной оценки условий труда</a:t>
          </a:r>
          <a:endParaRPr lang="ru-RU" sz="1800" dirty="0"/>
        </a:p>
      </dgm:t>
    </dgm:pt>
    <dgm:pt modelId="{EA6AE608-A0C4-4AFA-9D9B-D55CBDB5B88C}" type="parTrans" cxnId="{395830C0-FA2A-40D2-A380-66341739B73E}">
      <dgm:prSet/>
      <dgm:spPr/>
      <dgm:t>
        <a:bodyPr/>
        <a:lstStyle/>
        <a:p>
          <a:endParaRPr lang="ru-RU"/>
        </a:p>
      </dgm:t>
    </dgm:pt>
    <dgm:pt modelId="{703364B7-CCE4-46CB-A9CF-A8FCC96BB664}" type="sibTrans" cxnId="{395830C0-FA2A-40D2-A380-66341739B73E}">
      <dgm:prSet/>
      <dgm:spPr/>
      <dgm:t>
        <a:bodyPr/>
        <a:lstStyle/>
        <a:p>
          <a:endParaRPr lang="ru-RU"/>
        </a:p>
      </dgm:t>
    </dgm:pt>
    <dgm:pt modelId="{1F0CD778-3066-4FA1-A23F-B6F3C3416759}">
      <dgm:prSet phldrT="[Текст]" custT="1"/>
      <dgm:spPr/>
      <dgm:t>
        <a:bodyPr/>
        <a:lstStyle/>
        <a:p>
          <a:r>
            <a:rPr lang="ru-RU" sz="1800" dirty="0" smtClean="0"/>
            <a:t>Оценка правильности предоставления работникам гарантий и компенсаций за работу с вредными и (или) опасными условиями труда</a:t>
          </a:r>
          <a:endParaRPr lang="ru-RU" sz="1800" dirty="0"/>
        </a:p>
      </dgm:t>
    </dgm:pt>
    <dgm:pt modelId="{4EC324AD-EDF8-4E2F-A8EB-5C2433051517}" type="parTrans" cxnId="{1E6CD9C4-415C-4FC8-8E0D-16BE8ED865F7}">
      <dgm:prSet/>
      <dgm:spPr/>
      <dgm:t>
        <a:bodyPr/>
        <a:lstStyle/>
        <a:p>
          <a:endParaRPr lang="ru-RU"/>
        </a:p>
      </dgm:t>
    </dgm:pt>
    <dgm:pt modelId="{93FA481F-7491-4EA1-9CAD-BF0C231FDEFA}" type="sibTrans" cxnId="{1E6CD9C4-415C-4FC8-8E0D-16BE8ED865F7}">
      <dgm:prSet/>
      <dgm:spPr/>
      <dgm:t>
        <a:bodyPr/>
        <a:lstStyle/>
        <a:p>
          <a:endParaRPr lang="ru-RU"/>
        </a:p>
      </dgm:t>
    </dgm:pt>
    <dgm:pt modelId="{C385D247-E609-40A4-A995-59A1C27119EE}">
      <dgm:prSet phldrT="[Текст]" custT="1"/>
      <dgm:spPr/>
      <dgm:t>
        <a:bodyPr/>
        <a:lstStyle/>
        <a:p>
          <a:r>
            <a:rPr lang="ru-RU" sz="1800" dirty="0" smtClean="0"/>
            <a:t>Оценка фактических условий труда работников</a:t>
          </a:r>
          <a:endParaRPr lang="ru-RU" sz="1800" dirty="0"/>
        </a:p>
      </dgm:t>
    </dgm:pt>
    <dgm:pt modelId="{3B8B85C9-0E71-4050-8E41-58A81AF14985}" type="parTrans" cxnId="{C34E1252-5AEB-471F-B3D3-6FBF9C1D15F5}">
      <dgm:prSet/>
      <dgm:spPr/>
      <dgm:t>
        <a:bodyPr/>
        <a:lstStyle/>
        <a:p>
          <a:endParaRPr lang="ru-RU"/>
        </a:p>
      </dgm:t>
    </dgm:pt>
    <dgm:pt modelId="{520462EE-2F50-4EA5-9707-0C9110F8AFD2}" type="sibTrans" cxnId="{C34E1252-5AEB-471F-B3D3-6FBF9C1D15F5}">
      <dgm:prSet/>
      <dgm:spPr/>
      <dgm:t>
        <a:bodyPr/>
        <a:lstStyle/>
        <a:p>
          <a:endParaRPr lang="ru-RU"/>
        </a:p>
      </dgm:t>
    </dgm:pt>
    <dgm:pt modelId="{3367485A-A550-492D-AB8F-409799C9CC8C}" type="pres">
      <dgm:prSet presAssocID="{47169B9B-C92A-4C3C-B4E1-AD8B1E27F6EA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AD19D117-77B6-46EE-BB3B-2684AF6146EE}" type="pres">
      <dgm:prSet presAssocID="{33D8CC5E-57C5-4A4F-A30B-810DF3142661}" presName="hierRoot1" presStyleCnt="0">
        <dgm:presLayoutVars>
          <dgm:hierBranch val="init"/>
        </dgm:presLayoutVars>
      </dgm:prSet>
      <dgm:spPr/>
    </dgm:pt>
    <dgm:pt modelId="{CDD34DC3-67B8-4794-A6FF-947C435ABEF2}" type="pres">
      <dgm:prSet presAssocID="{33D8CC5E-57C5-4A4F-A30B-810DF3142661}" presName="rootComposite1" presStyleCnt="0"/>
      <dgm:spPr/>
    </dgm:pt>
    <dgm:pt modelId="{7A2732C4-4392-456B-8BC7-E5900B5EF091}" type="pres">
      <dgm:prSet presAssocID="{33D8CC5E-57C5-4A4F-A30B-810DF3142661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5647D4D-1386-4756-BC2D-5BA3D435EA95}" type="pres">
      <dgm:prSet presAssocID="{33D8CC5E-57C5-4A4F-A30B-810DF3142661}" presName="rootConnector1" presStyleLbl="node1" presStyleIdx="0" presStyleCnt="0"/>
      <dgm:spPr/>
      <dgm:t>
        <a:bodyPr/>
        <a:lstStyle/>
        <a:p>
          <a:endParaRPr lang="ru-RU"/>
        </a:p>
      </dgm:t>
    </dgm:pt>
    <dgm:pt modelId="{EA9716F3-C9D4-447D-99D1-E61017B1D920}" type="pres">
      <dgm:prSet presAssocID="{33D8CC5E-57C5-4A4F-A30B-810DF3142661}" presName="hierChild2" presStyleCnt="0"/>
      <dgm:spPr/>
    </dgm:pt>
    <dgm:pt modelId="{B7AEF421-3FB1-4046-9213-11CC82CBB447}" type="pres">
      <dgm:prSet presAssocID="{EA6AE608-A0C4-4AFA-9D9B-D55CBDB5B88C}" presName="Name37" presStyleLbl="parChTrans1D2" presStyleIdx="0" presStyleCnt="3"/>
      <dgm:spPr/>
      <dgm:t>
        <a:bodyPr/>
        <a:lstStyle/>
        <a:p>
          <a:endParaRPr lang="ru-RU"/>
        </a:p>
      </dgm:t>
    </dgm:pt>
    <dgm:pt modelId="{6ECE528B-B1C3-4AA6-875D-98D866BF1884}" type="pres">
      <dgm:prSet presAssocID="{9DBDD55C-7AFD-40A4-94F1-1893DC05D749}" presName="hierRoot2" presStyleCnt="0">
        <dgm:presLayoutVars>
          <dgm:hierBranch val="init"/>
        </dgm:presLayoutVars>
      </dgm:prSet>
      <dgm:spPr/>
    </dgm:pt>
    <dgm:pt modelId="{A9C44BD5-959D-432C-B883-9034A40BD154}" type="pres">
      <dgm:prSet presAssocID="{9DBDD55C-7AFD-40A4-94F1-1893DC05D749}" presName="rootComposite" presStyleCnt="0"/>
      <dgm:spPr/>
    </dgm:pt>
    <dgm:pt modelId="{BCA9285E-7940-4E73-8535-6111C2C820B4}" type="pres">
      <dgm:prSet presAssocID="{9DBDD55C-7AFD-40A4-94F1-1893DC05D749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24DFC7C-2913-4CCA-9308-0B736388118A}" type="pres">
      <dgm:prSet presAssocID="{9DBDD55C-7AFD-40A4-94F1-1893DC05D749}" presName="rootConnector" presStyleLbl="node2" presStyleIdx="0" presStyleCnt="3"/>
      <dgm:spPr/>
      <dgm:t>
        <a:bodyPr/>
        <a:lstStyle/>
        <a:p>
          <a:endParaRPr lang="ru-RU"/>
        </a:p>
      </dgm:t>
    </dgm:pt>
    <dgm:pt modelId="{2D8EDD08-FDBB-43E3-A4D7-CFE9CCE5D95A}" type="pres">
      <dgm:prSet presAssocID="{9DBDD55C-7AFD-40A4-94F1-1893DC05D749}" presName="hierChild4" presStyleCnt="0"/>
      <dgm:spPr/>
    </dgm:pt>
    <dgm:pt modelId="{B037DD14-A575-4DD6-849F-F6C46F022306}" type="pres">
      <dgm:prSet presAssocID="{9DBDD55C-7AFD-40A4-94F1-1893DC05D749}" presName="hierChild5" presStyleCnt="0"/>
      <dgm:spPr/>
    </dgm:pt>
    <dgm:pt modelId="{75CABCB7-65B5-44CE-95AD-945E66FEF1C4}" type="pres">
      <dgm:prSet presAssocID="{4EC324AD-EDF8-4E2F-A8EB-5C2433051517}" presName="Name37" presStyleLbl="parChTrans1D2" presStyleIdx="1" presStyleCnt="3"/>
      <dgm:spPr/>
      <dgm:t>
        <a:bodyPr/>
        <a:lstStyle/>
        <a:p>
          <a:endParaRPr lang="ru-RU"/>
        </a:p>
      </dgm:t>
    </dgm:pt>
    <dgm:pt modelId="{CA556CAF-615A-458D-AA8D-34D722DDB45F}" type="pres">
      <dgm:prSet presAssocID="{1F0CD778-3066-4FA1-A23F-B6F3C3416759}" presName="hierRoot2" presStyleCnt="0">
        <dgm:presLayoutVars>
          <dgm:hierBranch val="init"/>
        </dgm:presLayoutVars>
      </dgm:prSet>
      <dgm:spPr/>
    </dgm:pt>
    <dgm:pt modelId="{5F15A8CD-5449-45BE-B923-0026D844A667}" type="pres">
      <dgm:prSet presAssocID="{1F0CD778-3066-4FA1-A23F-B6F3C3416759}" presName="rootComposite" presStyleCnt="0"/>
      <dgm:spPr/>
    </dgm:pt>
    <dgm:pt modelId="{BA8C1A4D-64F5-4DE6-ADD7-50525837D99D}" type="pres">
      <dgm:prSet presAssocID="{1F0CD778-3066-4FA1-A23F-B6F3C3416759}" presName="rootText" presStyleLbl="node2" presStyleIdx="1" presStyleCnt="3" custScaleY="15199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3EE3765-2AE7-42BE-BA66-A860B9F1BB4A}" type="pres">
      <dgm:prSet presAssocID="{1F0CD778-3066-4FA1-A23F-B6F3C3416759}" presName="rootConnector" presStyleLbl="node2" presStyleIdx="1" presStyleCnt="3"/>
      <dgm:spPr/>
      <dgm:t>
        <a:bodyPr/>
        <a:lstStyle/>
        <a:p>
          <a:endParaRPr lang="ru-RU"/>
        </a:p>
      </dgm:t>
    </dgm:pt>
    <dgm:pt modelId="{D0250AB2-0103-4BB5-A8EA-AC87280D2203}" type="pres">
      <dgm:prSet presAssocID="{1F0CD778-3066-4FA1-A23F-B6F3C3416759}" presName="hierChild4" presStyleCnt="0"/>
      <dgm:spPr/>
    </dgm:pt>
    <dgm:pt modelId="{C0058311-BD65-42AD-A57D-AED6DE389E15}" type="pres">
      <dgm:prSet presAssocID="{1F0CD778-3066-4FA1-A23F-B6F3C3416759}" presName="hierChild5" presStyleCnt="0"/>
      <dgm:spPr/>
    </dgm:pt>
    <dgm:pt modelId="{690D1D03-847B-406E-838D-15DA192B6DDC}" type="pres">
      <dgm:prSet presAssocID="{3B8B85C9-0E71-4050-8E41-58A81AF14985}" presName="Name37" presStyleLbl="parChTrans1D2" presStyleIdx="2" presStyleCnt="3"/>
      <dgm:spPr/>
      <dgm:t>
        <a:bodyPr/>
        <a:lstStyle/>
        <a:p>
          <a:endParaRPr lang="ru-RU"/>
        </a:p>
      </dgm:t>
    </dgm:pt>
    <dgm:pt modelId="{6D54F273-1C40-4CEC-9F52-5E46295CF492}" type="pres">
      <dgm:prSet presAssocID="{C385D247-E609-40A4-A995-59A1C27119EE}" presName="hierRoot2" presStyleCnt="0">
        <dgm:presLayoutVars>
          <dgm:hierBranch val="init"/>
        </dgm:presLayoutVars>
      </dgm:prSet>
      <dgm:spPr/>
    </dgm:pt>
    <dgm:pt modelId="{8661E148-A5D1-4D67-9BE2-CFA974A8E2D7}" type="pres">
      <dgm:prSet presAssocID="{C385D247-E609-40A4-A995-59A1C27119EE}" presName="rootComposite" presStyleCnt="0"/>
      <dgm:spPr/>
    </dgm:pt>
    <dgm:pt modelId="{628D984E-AAD2-42AF-9F83-EF0A9FA9D5C1}" type="pres">
      <dgm:prSet presAssocID="{C385D247-E609-40A4-A995-59A1C27119EE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5AE0650-2784-4532-8213-D4E998BEC65D}" type="pres">
      <dgm:prSet presAssocID="{C385D247-E609-40A4-A995-59A1C27119EE}" presName="rootConnector" presStyleLbl="node2" presStyleIdx="2" presStyleCnt="3"/>
      <dgm:spPr/>
      <dgm:t>
        <a:bodyPr/>
        <a:lstStyle/>
        <a:p>
          <a:endParaRPr lang="ru-RU"/>
        </a:p>
      </dgm:t>
    </dgm:pt>
    <dgm:pt modelId="{FAA07740-242B-4877-ADA0-D5563EA35B26}" type="pres">
      <dgm:prSet presAssocID="{C385D247-E609-40A4-A995-59A1C27119EE}" presName="hierChild4" presStyleCnt="0"/>
      <dgm:spPr/>
    </dgm:pt>
    <dgm:pt modelId="{F4BDE8E4-554D-42CB-93E7-223A62034EAF}" type="pres">
      <dgm:prSet presAssocID="{C385D247-E609-40A4-A995-59A1C27119EE}" presName="hierChild5" presStyleCnt="0"/>
      <dgm:spPr/>
    </dgm:pt>
    <dgm:pt modelId="{E95D4CD9-DC00-4A2D-BE2F-F85C7E0FBB78}" type="pres">
      <dgm:prSet presAssocID="{33D8CC5E-57C5-4A4F-A30B-810DF3142661}" presName="hierChild3" presStyleCnt="0"/>
      <dgm:spPr/>
    </dgm:pt>
  </dgm:ptLst>
  <dgm:cxnLst>
    <dgm:cxn modelId="{EC31A864-13EF-4F87-BE87-750E642058C2}" type="presOf" srcId="{47169B9B-C92A-4C3C-B4E1-AD8B1E27F6EA}" destId="{3367485A-A550-492D-AB8F-409799C9CC8C}" srcOrd="0" destOrd="0" presId="urn:microsoft.com/office/officeart/2005/8/layout/orgChart1"/>
    <dgm:cxn modelId="{C759B2F2-E6E0-4915-A9B5-88CF31984EE1}" type="presOf" srcId="{C385D247-E609-40A4-A995-59A1C27119EE}" destId="{628D984E-AAD2-42AF-9F83-EF0A9FA9D5C1}" srcOrd="0" destOrd="0" presId="urn:microsoft.com/office/officeart/2005/8/layout/orgChart1"/>
    <dgm:cxn modelId="{EE569F70-ADDD-4C60-AF1F-5F0695B775B5}" type="presOf" srcId="{EA6AE608-A0C4-4AFA-9D9B-D55CBDB5B88C}" destId="{B7AEF421-3FB1-4046-9213-11CC82CBB447}" srcOrd="0" destOrd="0" presId="urn:microsoft.com/office/officeart/2005/8/layout/orgChart1"/>
    <dgm:cxn modelId="{7FEBE4EF-ACE1-4FE4-A028-C8EB6BFA341B}" srcId="{47169B9B-C92A-4C3C-B4E1-AD8B1E27F6EA}" destId="{33D8CC5E-57C5-4A4F-A30B-810DF3142661}" srcOrd="0" destOrd="0" parTransId="{9974C5C4-60CE-4219-BCA7-838B69CEEE36}" sibTransId="{D8679B0A-922C-44FF-A464-3F8FC013C3D6}"/>
    <dgm:cxn modelId="{0D3D3A5B-91A3-4221-80D1-07E869284355}" type="presOf" srcId="{3B8B85C9-0E71-4050-8E41-58A81AF14985}" destId="{690D1D03-847B-406E-838D-15DA192B6DDC}" srcOrd="0" destOrd="0" presId="urn:microsoft.com/office/officeart/2005/8/layout/orgChart1"/>
    <dgm:cxn modelId="{3AB28E21-ACFC-49A7-A821-779EA42386BE}" type="presOf" srcId="{1F0CD778-3066-4FA1-A23F-B6F3C3416759}" destId="{BA8C1A4D-64F5-4DE6-ADD7-50525837D99D}" srcOrd="0" destOrd="0" presId="urn:microsoft.com/office/officeart/2005/8/layout/orgChart1"/>
    <dgm:cxn modelId="{395830C0-FA2A-40D2-A380-66341739B73E}" srcId="{33D8CC5E-57C5-4A4F-A30B-810DF3142661}" destId="{9DBDD55C-7AFD-40A4-94F1-1893DC05D749}" srcOrd="0" destOrd="0" parTransId="{EA6AE608-A0C4-4AFA-9D9B-D55CBDB5B88C}" sibTransId="{703364B7-CCE4-46CB-A9CF-A8FCC96BB664}"/>
    <dgm:cxn modelId="{4B9E9495-BC95-4410-B06D-269747D91899}" type="presOf" srcId="{33D8CC5E-57C5-4A4F-A30B-810DF3142661}" destId="{7A2732C4-4392-456B-8BC7-E5900B5EF091}" srcOrd="0" destOrd="0" presId="urn:microsoft.com/office/officeart/2005/8/layout/orgChart1"/>
    <dgm:cxn modelId="{6FC9F95C-D12C-44B2-A536-CE7385804F5B}" type="presOf" srcId="{1F0CD778-3066-4FA1-A23F-B6F3C3416759}" destId="{23EE3765-2AE7-42BE-BA66-A860B9F1BB4A}" srcOrd="1" destOrd="0" presId="urn:microsoft.com/office/officeart/2005/8/layout/orgChart1"/>
    <dgm:cxn modelId="{6EDD1C4F-25A4-4B11-88E8-A759B22C70B4}" type="presOf" srcId="{9DBDD55C-7AFD-40A4-94F1-1893DC05D749}" destId="{124DFC7C-2913-4CCA-9308-0B736388118A}" srcOrd="1" destOrd="0" presId="urn:microsoft.com/office/officeart/2005/8/layout/orgChart1"/>
    <dgm:cxn modelId="{C34E1252-5AEB-471F-B3D3-6FBF9C1D15F5}" srcId="{33D8CC5E-57C5-4A4F-A30B-810DF3142661}" destId="{C385D247-E609-40A4-A995-59A1C27119EE}" srcOrd="2" destOrd="0" parTransId="{3B8B85C9-0E71-4050-8E41-58A81AF14985}" sibTransId="{520462EE-2F50-4EA5-9707-0C9110F8AFD2}"/>
    <dgm:cxn modelId="{51E4EBC4-81BC-49F0-A333-495684BC0EFC}" type="presOf" srcId="{C385D247-E609-40A4-A995-59A1C27119EE}" destId="{65AE0650-2784-4532-8213-D4E998BEC65D}" srcOrd="1" destOrd="0" presId="urn:microsoft.com/office/officeart/2005/8/layout/orgChart1"/>
    <dgm:cxn modelId="{1E6CD9C4-415C-4FC8-8E0D-16BE8ED865F7}" srcId="{33D8CC5E-57C5-4A4F-A30B-810DF3142661}" destId="{1F0CD778-3066-4FA1-A23F-B6F3C3416759}" srcOrd="1" destOrd="0" parTransId="{4EC324AD-EDF8-4E2F-A8EB-5C2433051517}" sibTransId="{93FA481F-7491-4EA1-9CAD-BF0C231FDEFA}"/>
    <dgm:cxn modelId="{1E99A616-9BFA-401E-957F-8195A3CDC7AE}" type="presOf" srcId="{33D8CC5E-57C5-4A4F-A30B-810DF3142661}" destId="{45647D4D-1386-4756-BC2D-5BA3D435EA95}" srcOrd="1" destOrd="0" presId="urn:microsoft.com/office/officeart/2005/8/layout/orgChart1"/>
    <dgm:cxn modelId="{A9B79AD1-BED1-4FA0-B5AD-CDC2D4D82F13}" type="presOf" srcId="{4EC324AD-EDF8-4E2F-A8EB-5C2433051517}" destId="{75CABCB7-65B5-44CE-95AD-945E66FEF1C4}" srcOrd="0" destOrd="0" presId="urn:microsoft.com/office/officeart/2005/8/layout/orgChart1"/>
    <dgm:cxn modelId="{8CAF7126-ADD5-4877-855F-E610A15FEC20}" type="presOf" srcId="{9DBDD55C-7AFD-40A4-94F1-1893DC05D749}" destId="{BCA9285E-7940-4E73-8535-6111C2C820B4}" srcOrd="0" destOrd="0" presId="urn:microsoft.com/office/officeart/2005/8/layout/orgChart1"/>
    <dgm:cxn modelId="{59D66AE1-6FA0-4485-8CBD-0DD100A1628B}" type="presParOf" srcId="{3367485A-A550-492D-AB8F-409799C9CC8C}" destId="{AD19D117-77B6-46EE-BB3B-2684AF6146EE}" srcOrd="0" destOrd="0" presId="urn:microsoft.com/office/officeart/2005/8/layout/orgChart1"/>
    <dgm:cxn modelId="{267F2ACC-C7F2-4DD6-BA63-603A207154E0}" type="presParOf" srcId="{AD19D117-77B6-46EE-BB3B-2684AF6146EE}" destId="{CDD34DC3-67B8-4794-A6FF-947C435ABEF2}" srcOrd="0" destOrd="0" presId="urn:microsoft.com/office/officeart/2005/8/layout/orgChart1"/>
    <dgm:cxn modelId="{B3103C89-C06B-4648-82E7-461B98BB42C1}" type="presParOf" srcId="{CDD34DC3-67B8-4794-A6FF-947C435ABEF2}" destId="{7A2732C4-4392-456B-8BC7-E5900B5EF091}" srcOrd="0" destOrd="0" presId="urn:microsoft.com/office/officeart/2005/8/layout/orgChart1"/>
    <dgm:cxn modelId="{45ED3A62-C2C7-49FA-83B3-3D349F084DCE}" type="presParOf" srcId="{CDD34DC3-67B8-4794-A6FF-947C435ABEF2}" destId="{45647D4D-1386-4756-BC2D-5BA3D435EA95}" srcOrd="1" destOrd="0" presId="urn:microsoft.com/office/officeart/2005/8/layout/orgChart1"/>
    <dgm:cxn modelId="{69A348F6-C596-4152-BE2A-AB1A10931BF7}" type="presParOf" srcId="{AD19D117-77B6-46EE-BB3B-2684AF6146EE}" destId="{EA9716F3-C9D4-447D-99D1-E61017B1D920}" srcOrd="1" destOrd="0" presId="urn:microsoft.com/office/officeart/2005/8/layout/orgChart1"/>
    <dgm:cxn modelId="{0E2EAE42-6D27-4BF4-AB97-B74AD59F21A9}" type="presParOf" srcId="{EA9716F3-C9D4-447D-99D1-E61017B1D920}" destId="{B7AEF421-3FB1-4046-9213-11CC82CBB447}" srcOrd="0" destOrd="0" presId="urn:microsoft.com/office/officeart/2005/8/layout/orgChart1"/>
    <dgm:cxn modelId="{F939DCD0-74AB-4E52-A5AC-A585566EE0C4}" type="presParOf" srcId="{EA9716F3-C9D4-447D-99D1-E61017B1D920}" destId="{6ECE528B-B1C3-4AA6-875D-98D866BF1884}" srcOrd="1" destOrd="0" presId="urn:microsoft.com/office/officeart/2005/8/layout/orgChart1"/>
    <dgm:cxn modelId="{2D9D9EC4-6BAE-4F14-B601-E070574C199F}" type="presParOf" srcId="{6ECE528B-B1C3-4AA6-875D-98D866BF1884}" destId="{A9C44BD5-959D-432C-B883-9034A40BD154}" srcOrd="0" destOrd="0" presId="urn:microsoft.com/office/officeart/2005/8/layout/orgChart1"/>
    <dgm:cxn modelId="{73D83B3E-957B-4100-A415-26BB7745F384}" type="presParOf" srcId="{A9C44BD5-959D-432C-B883-9034A40BD154}" destId="{BCA9285E-7940-4E73-8535-6111C2C820B4}" srcOrd="0" destOrd="0" presId="urn:microsoft.com/office/officeart/2005/8/layout/orgChart1"/>
    <dgm:cxn modelId="{3B309021-E443-4DE2-83CA-31EE8CF4B7DA}" type="presParOf" srcId="{A9C44BD5-959D-432C-B883-9034A40BD154}" destId="{124DFC7C-2913-4CCA-9308-0B736388118A}" srcOrd="1" destOrd="0" presId="urn:microsoft.com/office/officeart/2005/8/layout/orgChart1"/>
    <dgm:cxn modelId="{472EBE4A-A08D-4C1F-826D-4F89A8C1727D}" type="presParOf" srcId="{6ECE528B-B1C3-4AA6-875D-98D866BF1884}" destId="{2D8EDD08-FDBB-43E3-A4D7-CFE9CCE5D95A}" srcOrd="1" destOrd="0" presId="urn:microsoft.com/office/officeart/2005/8/layout/orgChart1"/>
    <dgm:cxn modelId="{A01735FC-8D1B-4BFA-8CCD-D5DBFC2B4116}" type="presParOf" srcId="{6ECE528B-B1C3-4AA6-875D-98D866BF1884}" destId="{B037DD14-A575-4DD6-849F-F6C46F022306}" srcOrd="2" destOrd="0" presId="urn:microsoft.com/office/officeart/2005/8/layout/orgChart1"/>
    <dgm:cxn modelId="{20260139-6EAD-426D-B026-DF24DD8FEF57}" type="presParOf" srcId="{EA9716F3-C9D4-447D-99D1-E61017B1D920}" destId="{75CABCB7-65B5-44CE-95AD-945E66FEF1C4}" srcOrd="2" destOrd="0" presId="urn:microsoft.com/office/officeart/2005/8/layout/orgChart1"/>
    <dgm:cxn modelId="{C9B1861E-05C5-4A10-863C-C56D374B9F70}" type="presParOf" srcId="{EA9716F3-C9D4-447D-99D1-E61017B1D920}" destId="{CA556CAF-615A-458D-AA8D-34D722DDB45F}" srcOrd="3" destOrd="0" presId="urn:microsoft.com/office/officeart/2005/8/layout/orgChart1"/>
    <dgm:cxn modelId="{80778DBE-3629-4354-BAD6-881250CFC363}" type="presParOf" srcId="{CA556CAF-615A-458D-AA8D-34D722DDB45F}" destId="{5F15A8CD-5449-45BE-B923-0026D844A667}" srcOrd="0" destOrd="0" presId="urn:microsoft.com/office/officeart/2005/8/layout/orgChart1"/>
    <dgm:cxn modelId="{1BB2A564-8A73-4582-83DD-FD50B978A909}" type="presParOf" srcId="{5F15A8CD-5449-45BE-B923-0026D844A667}" destId="{BA8C1A4D-64F5-4DE6-ADD7-50525837D99D}" srcOrd="0" destOrd="0" presId="urn:microsoft.com/office/officeart/2005/8/layout/orgChart1"/>
    <dgm:cxn modelId="{FA2705E4-765F-4319-9717-26F292397554}" type="presParOf" srcId="{5F15A8CD-5449-45BE-B923-0026D844A667}" destId="{23EE3765-2AE7-42BE-BA66-A860B9F1BB4A}" srcOrd="1" destOrd="0" presId="urn:microsoft.com/office/officeart/2005/8/layout/orgChart1"/>
    <dgm:cxn modelId="{77687124-CBD3-4485-89E5-A16AD69BD813}" type="presParOf" srcId="{CA556CAF-615A-458D-AA8D-34D722DDB45F}" destId="{D0250AB2-0103-4BB5-A8EA-AC87280D2203}" srcOrd="1" destOrd="0" presId="urn:microsoft.com/office/officeart/2005/8/layout/orgChart1"/>
    <dgm:cxn modelId="{2BCE6AA5-E848-4E74-8749-43089484F1E3}" type="presParOf" srcId="{CA556CAF-615A-458D-AA8D-34D722DDB45F}" destId="{C0058311-BD65-42AD-A57D-AED6DE389E15}" srcOrd="2" destOrd="0" presId="urn:microsoft.com/office/officeart/2005/8/layout/orgChart1"/>
    <dgm:cxn modelId="{3B1FBEC4-A80D-4D9E-8196-9BE76A3E07DE}" type="presParOf" srcId="{EA9716F3-C9D4-447D-99D1-E61017B1D920}" destId="{690D1D03-847B-406E-838D-15DA192B6DDC}" srcOrd="4" destOrd="0" presId="urn:microsoft.com/office/officeart/2005/8/layout/orgChart1"/>
    <dgm:cxn modelId="{CC90E57E-9D75-4BAB-9993-71F6717E2D38}" type="presParOf" srcId="{EA9716F3-C9D4-447D-99D1-E61017B1D920}" destId="{6D54F273-1C40-4CEC-9F52-5E46295CF492}" srcOrd="5" destOrd="0" presId="urn:microsoft.com/office/officeart/2005/8/layout/orgChart1"/>
    <dgm:cxn modelId="{F3560A1B-6346-4BDE-8408-FE6C11DD12EA}" type="presParOf" srcId="{6D54F273-1C40-4CEC-9F52-5E46295CF492}" destId="{8661E148-A5D1-4D67-9BE2-CFA974A8E2D7}" srcOrd="0" destOrd="0" presId="urn:microsoft.com/office/officeart/2005/8/layout/orgChart1"/>
    <dgm:cxn modelId="{4DB87C3A-D4D5-4BD0-A8DE-AD072D73042C}" type="presParOf" srcId="{8661E148-A5D1-4D67-9BE2-CFA974A8E2D7}" destId="{628D984E-AAD2-42AF-9F83-EF0A9FA9D5C1}" srcOrd="0" destOrd="0" presId="urn:microsoft.com/office/officeart/2005/8/layout/orgChart1"/>
    <dgm:cxn modelId="{301B7067-814F-45EB-9E83-1ACD13D92067}" type="presParOf" srcId="{8661E148-A5D1-4D67-9BE2-CFA974A8E2D7}" destId="{65AE0650-2784-4532-8213-D4E998BEC65D}" srcOrd="1" destOrd="0" presId="urn:microsoft.com/office/officeart/2005/8/layout/orgChart1"/>
    <dgm:cxn modelId="{EDD4DFF9-504A-496E-BEBF-30B5E7504355}" type="presParOf" srcId="{6D54F273-1C40-4CEC-9F52-5E46295CF492}" destId="{FAA07740-242B-4877-ADA0-D5563EA35B26}" srcOrd="1" destOrd="0" presId="urn:microsoft.com/office/officeart/2005/8/layout/orgChart1"/>
    <dgm:cxn modelId="{D0EBD13C-AB5D-4BCA-9679-6DB8329916F4}" type="presParOf" srcId="{6D54F273-1C40-4CEC-9F52-5E46295CF492}" destId="{F4BDE8E4-554D-42CB-93E7-223A62034EAF}" srcOrd="2" destOrd="0" presId="urn:microsoft.com/office/officeart/2005/8/layout/orgChart1"/>
    <dgm:cxn modelId="{AF9D0FC2-DEF5-47CD-A262-A0EBC162C89A}" type="presParOf" srcId="{AD19D117-77B6-46EE-BB3B-2684AF6146EE}" destId="{E95D4CD9-DC00-4A2D-BE2F-F85C7E0FBB78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B4D21D1-78CC-4431-95D7-8EC976B1DCEA}" type="doc">
      <dgm:prSet loTypeId="urn:microsoft.com/office/officeart/2005/8/layout/vList5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7B27E812-B477-48DF-B15A-CC5762437117}">
      <dgm:prSet phldrT="[Текст]" custT="1"/>
      <dgm:spPr>
        <a:solidFill>
          <a:schemeClr val="accent1"/>
        </a:solidFill>
      </dgm:spPr>
      <dgm:t>
        <a:bodyPr/>
        <a:lstStyle/>
        <a:p>
          <a:r>
            <a:rPr lang="ru-RU" sz="1800" b="1" dirty="0" smtClean="0">
              <a:solidFill>
                <a:schemeClr val="bg2"/>
              </a:solidFill>
            </a:rPr>
            <a:t>Приказы Минтруда России</a:t>
          </a:r>
          <a:endParaRPr lang="ru-RU" sz="1600" b="1" dirty="0">
            <a:solidFill>
              <a:srgbClr val="C00000"/>
            </a:solidFill>
          </a:endParaRPr>
        </a:p>
      </dgm:t>
    </dgm:pt>
    <dgm:pt modelId="{3C66365D-9B18-4E5B-BA24-39B8A6351910}" type="parTrans" cxnId="{708EF52A-1C6D-4017-96DA-258CD1FA94D7}">
      <dgm:prSet/>
      <dgm:spPr/>
      <dgm:t>
        <a:bodyPr/>
        <a:lstStyle/>
        <a:p>
          <a:endParaRPr lang="ru-RU"/>
        </a:p>
      </dgm:t>
    </dgm:pt>
    <dgm:pt modelId="{F604A6DC-A816-45E6-B530-EBE3886B7D06}" type="sibTrans" cxnId="{708EF52A-1C6D-4017-96DA-258CD1FA94D7}">
      <dgm:prSet/>
      <dgm:spPr/>
      <dgm:t>
        <a:bodyPr/>
        <a:lstStyle/>
        <a:p>
          <a:endParaRPr lang="ru-RU"/>
        </a:p>
      </dgm:t>
    </dgm:pt>
    <dgm:pt modelId="{B97271C2-85A6-4C83-BECF-C71DEF2E7B46}">
      <dgm:prSet phldrT="[Текст]" custT="1"/>
      <dgm:spPr>
        <a:solidFill>
          <a:schemeClr val="accent6">
            <a:lumMod val="60000"/>
            <a:lumOff val="40000"/>
            <a:alpha val="90000"/>
          </a:schemeClr>
        </a:solidFill>
      </dgm:spPr>
      <dgm:t>
        <a:bodyPr/>
        <a:lstStyle/>
        <a:p>
          <a:pPr marL="0" marR="0" indent="0" algn="just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400" dirty="0" smtClean="0">
              <a:solidFill>
                <a:srgbClr val="23538D"/>
              </a:solidFill>
            </a:rPr>
            <a:t> </a:t>
          </a:r>
          <a:r>
            <a:rPr lang="ru-RU" sz="1400" b="1" dirty="0" smtClean="0">
              <a:solidFill>
                <a:srgbClr val="23538D"/>
              </a:solidFill>
            </a:rPr>
            <a:t>От 24 января 2014 г. № 32н</a:t>
          </a:r>
          <a:r>
            <a:rPr lang="ru-RU" sz="1400" dirty="0" smtClean="0">
              <a:solidFill>
                <a:srgbClr val="23538D"/>
              </a:solidFill>
            </a:rPr>
            <a:t> «Об утверждении </a:t>
          </a:r>
          <a:r>
            <a:rPr lang="ru-RU" sz="1400" b="1" dirty="0" smtClean="0">
              <a:solidFill>
                <a:srgbClr val="23538D"/>
              </a:solidFill>
            </a:rPr>
            <a:t>формы сертификата эксперта </a:t>
          </a:r>
          <a:r>
            <a:rPr lang="ru-RU" sz="1400" dirty="0" smtClean="0">
              <a:solidFill>
                <a:srgbClr val="23538D"/>
              </a:solidFill>
            </a:rPr>
            <a:t>на право выполнения работ по специальной оценке условий труда, технических требований к нему,  инструкции по заполнению бланка сертификата эксперта на право выполнения работ по специальной оценке условий труда и Порядка формирования и ведения реестра экспертов организаций, проводящих специальную оценку условий труда»</a:t>
          </a:r>
          <a:r>
            <a:rPr lang="ru-RU" sz="1400" dirty="0" smtClean="0">
              <a:solidFill>
                <a:srgbClr val="C00000"/>
              </a:solidFill>
            </a:rPr>
            <a:t> (Зарегистрирован в Минюсте России 28 февраля 2014 г. </a:t>
          </a:r>
          <a:r>
            <a:rPr lang="en-US" sz="1400" dirty="0" smtClean="0">
              <a:solidFill>
                <a:srgbClr val="C00000"/>
              </a:solidFill>
            </a:rPr>
            <a:t>N 31467</a:t>
          </a:r>
          <a:r>
            <a:rPr lang="ru-RU" sz="1400" dirty="0" smtClean="0">
              <a:solidFill>
                <a:srgbClr val="C00000"/>
              </a:solidFill>
            </a:rPr>
            <a:t>)</a:t>
          </a:r>
          <a:endParaRPr lang="ru-RU" sz="1400" dirty="0">
            <a:solidFill>
              <a:srgbClr val="23538D"/>
            </a:solidFill>
          </a:endParaRPr>
        </a:p>
      </dgm:t>
    </dgm:pt>
    <dgm:pt modelId="{9208B6E7-EF45-4A5B-B2A7-C3D8191C8123}" type="parTrans" cxnId="{02ED0345-B9A9-48AC-8F2B-7A49CE46D7CD}">
      <dgm:prSet/>
      <dgm:spPr/>
      <dgm:t>
        <a:bodyPr/>
        <a:lstStyle/>
        <a:p>
          <a:endParaRPr lang="ru-RU"/>
        </a:p>
      </dgm:t>
    </dgm:pt>
    <dgm:pt modelId="{D54DAC50-AAF7-4C89-8481-BF07129743E4}" type="sibTrans" cxnId="{02ED0345-B9A9-48AC-8F2B-7A49CE46D7CD}">
      <dgm:prSet/>
      <dgm:spPr/>
      <dgm:t>
        <a:bodyPr/>
        <a:lstStyle/>
        <a:p>
          <a:endParaRPr lang="ru-RU"/>
        </a:p>
      </dgm:t>
    </dgm:pt>
    <dgm:pt modelId="{3B6CB928-B268-41C8-A6B5-6073FB580E97}">
      <dgm:prSet phldrT="[Текст]" custT="1"/>
      <dgm:spPr>
        <a:solidFill>
          <a:schemeClr val="accent6">
            <a:lumMod val="60000"/>
            <a:lumOff val="40000"/>
            <a:alpha val="90000"/>
          </a:schemeClr>
        </a:solidFill>
      </dgm:spPr>
      <dgm:t>
        <a:bodyPr/>
        <a:lstStyle/>
        <a:p>
          <a:pPr marL="0" marR="0" indent="0" algn="just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400" dirty="0" smtClean="0">
              <a:solidFill>
                <a:srgbClr val="23538D"/>
              </a:solidFill>
            </a:rPr>
            <a:t> </a:t>
          </a:r>
          <a:r>
            <a:rPr lang="ru-RU" sz="1400" b="1" dirty="0" smtClean="0">
              <a:solidFill>
                <a:srgbClr val="23538D"/>
              </a:solidFill>
            </a:rPr>
            <a:t>От 7 февраля 2014 г. № 80н</a:t>
          </a:r>
          <a:r>
            <a:rPr lang="ru-RU" sz="1400" dirty="0" smtClean="0">
              <a:solidFill>
                <a:srgbClr val="23538D"/>
              </a:solidFill>
            </a:rPr>
            <a:t> «О </a:t>
          </a:r>
          <a:r>
            <a:rPr lang="ru-RU" sz="1400" b="1" dirty="0" smtClean="0">
              <a:solidFill>
                <a:srgbClr val="23538D"/>
              </a:solidFill>
            </a:rPr>
            <a:t>форме и порядке подачи декларации соответствия </a:t>
          </a:r>
          <a:r>
            <a:rPr lang="ru-RU" sz="1400" dirty="0" smtClean="0">
              <a:solidFill>
                <a:srgbClr val="23538D"/>
              </a:solidFill>
            </a:rPr>
            <a:t>условий труда государственным нормативным требованиям охраны труда, порядке формирования и ведения реестра деклараций соответствия условий труда государственным нормативным требованиям охраны труда»</a:t>
          </a:r>
        </a:p>
      </dgm:t>
    </dgm:pt>
    <dgm:pt modelId="{AC225AFC-7FEA-47D9-A4A8-9924F09916A5}" type="parTrans" cxnId="{B303928D-CF41-4EED-B922-9D306E3253BA}">
      <dgm:prSet/>
      <dgm:spPr/>
      <dgm:t>
        <a:bodyPr/>
        <a:lstStyle/>
        <a:p>
          <a:endParaRPr lang="ru-RU"/>
        </a:p>
      </dgm:t>
    </dgm:pt>
    <dgm:pt modelId="{74BBFC24-CDBA-4A85-BADA-67E5F31FEEC7}" type="sibTrans" cxnId="{B303928D-CF41-4EED-B922-9D306E3253BA}">
      <dgm:prSet/>
      <dgm:spPr/>
      <dgm:t>
        <a:bodyPr/>
        <a:lstStyle/>
        <a:p>
          <a:endParaRPr lang="ru-RU"/>
        </a:p>
      </dgm:t>
    </dgm:pt>
    <dgm:pt modelId="{2E5075CE-B053-4A6C-BA94-C33D0338E6A8}">
      <dgm:prSet phldrT="[Текст]" custT="1"/>
      <dgm:spPr>
        <a:solidFill>
          <a:schemeClr val="accent6">
            <a:lumMod val="60000"/>
            <a:lumOff val="40000"/>
            <a:alpha val="90000"/>
          </a:schemeClr>
        </a:solidFill>
      </dgm:spPr>
      <dgm:t>
        <a:bodyPr/>
        <a:lstStyle/>
        <a:p>
          <a:pPr marL="0" marR="0" indent="0" algn="just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ru-RU" sz="1400" dirty="0" smtClean="0">
            <a:solidFill>
              <a:srgbClr val="C00000"/>
            </a:solidFill>
          </a:endParaRPr>
        </a:p>
      </dgm:t>
    </dgm:pt>
    <dgm:pt modelId="{A8C978E0-ED80-46D2-9E70-422D0D7280F0}" type="parTrans" cxnId="{614A59DA-CB63-4F66-BCCB-B46FD7313A61}">
      <dgm:prSet/>
      <dgm:spPr/>
      <dgm:t>
        <a:bodyPr/>
        <a:lstStyle/>
        <a:p>
          <a:endParaRPr lang="ru-RU"/>
        </a:p>
      </dgm:t>
    </dgm:pt>
    <dgm:pt modelId="{8B688ADF-5DE9-4EC5-9097-5C9983E5FB8F}" type="sibTrans" cxnId="{614A59DA-CB63-4F66-BCCB-B46FD7313A61}">
      <dgm:prSet/>
      <dgm:spPr/>
      <dgm:t>
        <a:bodyPr/>
        <a:lstStyle/>
        <a:p>
          <a:endParaRPr lang="ru-RU"/>
        </a:p>
      </dgm:t>
    </dgm:pt>
    <dgm:pt modelId="{D22DB53D-444E-4A13-A9A9-2C34CBA5636A}">
      <dgm:prSet phldrT="[Текст]" custT="1"/>
      <dgm:spPr>
        <a:solidFill>
          <a:schemeClr val="accent6">
            <a:lumMod val="60000"/>
            <a:lumOff val="40000"/>
            <a:alpha val="90000"/>
          </a:schemeClr>
        </a:solidFill>
      </dgm:spPr>
      <dgm:t>
        <a:bodyPr/>
        <a:lstStyle/>
        <a:p>
          <a:pPr marL="0" marR="0" indent="0" algn="just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ru-RU" sz="1300" dirty="0" smtClean="0">
            <a:solidFill>
              <a:srgbClr val="23538D"/>
            </a:solidFill>
          </a:endParaRPr>
        </a:p>
        <a:p>
          <a:pPr marL="0" marR="0" indent="0" algn="l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ru-RU" sz="1300" dirty="0">
            <a:solidFill>
              <a:srgbClr val="23538D"/>
            </a:solidFill>
          </a:endParaRPr>
        </a:p>
      </dgm:t>
    </dgm:pt>
    <dgm:pt modelId="{C9FEDE9C-5D68-4A9C-94F6-105A51B23315}" type="parTrans" cxnId="{7DE0D907-1482-4300-9F4C-42758F25D0F5}">
      <dgm:prSet/>
      <dgm:spPr/>
      <dgm:t>
        <a:bodyPr/>
        <a:lstStyle/>
        <a:p>
          <a:endParaRPr lang="ru-RU"/>
        </a:p>
      </dgm:t>
    </dgm:pt>
    <dgm:pt modelId="{700755C5-601D-4560-B19E-62E826225ED3}" type="sibTrans" cxnId="{7DE0D907-1482-4300-9F4C-42758F25D0F5}">
      <dgm:prSet/>
      <dgm:spPr/>
      <dgm:t>
        <a:bodyPr/>
        <a:lstStyle/>
        <a:p>
          <a:endParaRPr lang="ru-RU"/>
        </a:p>
      </dgm:t>
    </dgm:pt>
    <dgm:pt modelId="{97F9FCFE-2D73-4C1B-8EAA-5827A32EE43C}">
      <dgm:prSet phldrT="[Текст]" custT="1"/>
      <dgm:spPr>
        <a:solidFill>
          <a:schemeClr val="accent6">
            <a:lumMod val="60000"/>
            <a:lumOff val="40000"/>
            <a:alpha val="90000"/>
          </a:schemeClr>
        </a:solidFill>
      </dgm:spPr>
      <dgm:t>
        <a:bodyPr/>
        <a:lstStyle/>
        <a:p>
          <a:pPr marL="0" marR="0" indent="0" algn="just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400" dirty="0" smtClean="0">
              <a:solidFill>
                <a:srgbClr val="23538D"/>
              </a:solidFill>
            </a:rPr>
            <a:t> </a:t>
          </a:r>
          <a:r>
            <a:rPr lang="ru-RU" sz="1400" b="1" dirty="0" smtClean="0">
              <a:solidFill>
                <a:srgbClr val="23538D"/>
              </a:solidFill>
            </a:rPr>
            <a:t>От 12 февраля 2014 г. № 96 </a:t>
          </a:r>
          <a:r>
            <a:rPr lang="ru-RU" sz="1400" dirty="0" smtClean="0">
              <a:solidFill>
                <a:srgbClr val="23538D"/>
              </a:solidFill>
            </a:rPr>
            <a:t>«</a:t>
          </a:r>
          <a:r>
            <a:rPr lang="ru-RU" sz="1400" b="1" dirty="0" smtClean="0">
              <a:solidFill>
                <a:srgbClr val="23538D"/>
              </a:solidFill>
            </a:rPr>
            <a:t>О внесении изменений и признании утратившими силу некоторых постановлений и приказов</a:t>
          </a:r>
          <a:r>
            <a:rPr lang="ru-RU" sz="1400" dirty="0" smtClean="0">
              <a:solidFill>
                <a:srgbClr val="23538D"/>
              </a:solidFill>
            </a:rPr>
            <a:t> Министерства труда Российской Федерации, Министерства труда и социального развития Российской Федерации, Министерства здравоохранения и социального развития Российской Федерации»</a:t>
          </a:r>
          <a:endParaRPr lang="ru-RU" sz="1400" b="1" dirty="0" smtClean="0">
            <a:solidFill>
              <a:srgbClr val="23538D"/>
            </a:solidFill>
          </a:endParaRPr>
        </a:p>
      </dgm:t>
    </dgm:pt>
    <dgm:pt modelId="{17CAAB6E-1294-4BD8-82AF-910DB017B08B}" type="parTrans" cxnId="{33443B0A-1FB9-41EB-B606-AA67AB234E71}">
      <dgm:prSet/>
      <dgm:spPr/>
      <dgm:t>
        <a:bodyPr/>
        <a:lstStyle/>
        <a:p>
          <a:endParaRPr lang="ru-RU"/>
        </a:p>
      </dgm:t>
    </dgm:pt>
    <dgm:pt modelId="{BC852832-D05B-491B-8D4A-0218DD6A29AE}" type="sibTrans" cxnId="{33443B0A-1FB9-41EB-B606-AA67AB234E71}">
      <dgm:prSet/>
      <dgm:spPr/>
      <dgm:t>
        <a:bodyPr/>
        <a:lstStyle/>
        <a:p>
          <a:endParaRPr lang="ru-RU"/>
        </a:p>
      </dgm:t>
    </dgm:pt>
    <dgm:pt modelId="{E648600D-E438-4E66-BCF1-08E64BF5F93D}">
      <dgm:prSet phldrT="[Текст]" custT="1"/>
      <dgm:spPr>
        <a:solidFill>
          <a:schemeClr val="accent6">
            <a:lumMod val="60000"/>
            <a:lumOff val="40000"/>
            <a:alpha val="90000"/>
          </a:schemeClr>
        </a:solidFill>
      </dgm:spPr>
      <dgm:t>
        <a:bodyPr/>
        <a:lstStyle/>
        <a:p>
          <a:pPr marL="0" marR="0" indent="0" algn="just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400" b="1" dirty="0" smtClean="0">
              <a:solidFill>
                <a:srgbClr val="23538D"/>
              </a:solidFill>
            </a:rPr>
            <a:t> От 20 февраля 2014 г. № 103н «О внесении изменений и признании утратившими силу некоторых нормативных правовых актов </a:t>
          </a:r>
          <a:r>
            <a:rPr lang="ru-RU" sz="1400" dirty="0" smtClean="0">
              <a:solidFill>
                <a:srgbClr val="23538D"/>
              </a:solidFill>
            </a:rPr>
            <a:t>Министерства труда и социального развития Российской Федерации, Министерства здравоохранения и социального развития Российской Федерации, Министерства труда и социальной защиты Российской Федерации» </a:t>
          </a:r>
          <a:endParaRPr lang="ru-RU" sz="1400" b="1" dirty="0" smtClean="0">
            <a:solidFill>
              <a:srgbClr val="23538D"/>
            </a:solidFill>
          </a:endParaRPr>
        </a:p>
      </dgm:t>
    </dgm:pt>
    <dgm:pt modelId="{4F3977B8-C88A-4E4B-BE95-B20E2A6A7E0E}" type="parTrans" cxnId="{A29C7A07-3789-4365-9D87-6AAFAA11251D}">
      <dgm:prSet/>
      <dgm:spPr/>
      <dgm:t>
        <a:bodyPr/>
        <a:lstStyle/>
        <a:p>
          <a:endParaRPr lang="ru-RU"/>
        </a:p>
      </dgm:t>
    </dgm:pt>
    <dgm:pt modelId="{ADB57DE8-7849-4D71-B75F-9C6343305F95}" type="sibTrans" cxnId="{A29C7A07-3789-4365-9D87-6AAFAA11251D}">
      <dgm:prSet/>
      <dgm:spPr/>
      <dgm:t>
        <a:bodyPr/>
        <a:lstStyle/>
        <a:p>
          <a:endParaRPr lang="ru-RU"/>
        </a:p>
      </dgm:t>
    </dgm:pt>
    <dgm:pt modelId="{1CAB7D7B-06C1-4D36-87A0-1D45B8361B30}">
      <dgm:prSet phldrT="[Текст]" custT="1"/>
      <dgm:spPr>
        <a:solidFill>
          <a:schemeClr val="accent6">
            <a:lumMod val="60000"/>
            <a:lumOff val="40000"/>
            <a:alpha val="90000"/>
          </a:schemeClr>
        </a:solidFill>
      </dgm:spPr>
      <dgm:t>
        <a:bodyPr/>
        <a:lstStyle/>
        <a:p>
          <a:pPr marL="0" marR="0" indent="0" algn="just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400" b="1" dirty="0" smtClean="0">
              <a:solidFill>
                <a:srgbClr val="23538D"/>
              </a:solidFill>
            </a:rPr>
            <a:t>От 24 января 2014 г. № 33н  «</a:t>
          </a:r>
          <a:r>
            <a:rPr lang="ru-RU" sz="1400" dirty="0" smtClean="0">
              <a:solidFill>
                <a:srgbClr val="23538D"/>
              </a:solidFill>
            </a:rPr>
            <a:t>Об утверждении </a:t>
          </a:r>
          <a:r>
            <a:rPr lang="ru-RU" sz="1400" b="1" dirty="0" smtClean="0">
              <a:solidFill>
                <a:srgbClr val="23538D"/>
              </a:solidFill>
            </a:rPr>
            <a:t>Методики проведения специальной оценки условий труда</a:t>
          </a:r>
          <a:r>
            <a:rPr lang="ru-RU" sz="1400" dirty="0" smtClean="0">
              <a:solidFill>
                <a:srgbClr val="23538D"/>
              </a:solidFill>
            </a:rPr>
            <a:t>, </a:t>
          </a:r>
          <a:r>
            <a:rPr lang="ru-RU" sz="1400" b="1" dirty="0" smtClean="0">
              <a:solidFill>
                <a:srgbClr val="23538D"/>
              </a:solidFill>
            </a:rPr>
            <a:t>Классификатора вредных и (или) опасных производственных факторов</a:t>
          </a:r>
          <a:r>
            <a:rPr lang="ru-RU" sz="1400" dirty="0" smtClean="0">
              <a:solidFill>
                <a:srgbClr val="23538D"/>
              </a:solidFill>
            </a:rPr>
            <a:t>, формы отчета о проведении специальной оценки условий труда и инструкции по ее заполнению» </a:t>
          </a:r>
          <a:r>
            <a:rPr lang="ru-RU" sz="1400" dirty="0" smtClean="0">
              <a:solidFill>
                <a:srgbClr val="C00000"/>
              </a:solidFill>
            </a:rPr>
            <a:t>(Зарегистрирован в Минюсте России 21 марта 2014 г. N 31689)</a:t>
          </a:r>
        </a:p>
      </dgm:t>
    </dgm:pt>
    <dgm:pt modelId="{661433E0-1275-4292-BED9-E2A19BCC77C6}" type="parTrans" cxnId="{65330381-0ACD-434C-B5B3-A8BE7833A2FA}">
      <dgm:prSet/>
      <dgm:spPr/>
      <dgm:t>
        <a:bodyPr/>
        <a:lstStyle/>
        <a:p>
          <a:endParaRPr lang="ru-RU"/>
        </a:p>
      </dgm:t>
    </dgm:pt>
    <dgm:pt modelId="{E47AECBB-3DBE-4D75-AD9F-D32FACEFA494}" type="sibTrans" cxnId="{65330381-0ACD-434C-B5B3-A8BE7833A2FA}">
      <dgm:prSet/>
      <dgm:spPr/>
      <dgm:t>
        <a:bodyPr/>
        <a:lstStyle/>
        <a:p>
          <a:endParaRPr lang="ru-RU"/>
        </a:p>
      </dgm:t>
    </dgm:pt>
    <dgm:pt modelId="{94350AA1-E1BB-4E3C-BB2A-29E8065B82D7}">
      <dgm:prSet phldrT="[Текст]" custT="1"/>
      <dgm:spPr>
        <a:solidFill>
          <a:schemeClr val="accent6">
            <a:lumMod val="60000"/>
            <a:lumOff val="40000"/>
            <a:alpha val="90000"/>
          </a:schemeClr>
        </a:solidFill>
      </dgm:spPr>
      <dgm:t>
        <a:bodyPr/>
        <a:lstStyle/>
        <a:p>
          <a:pPr marL="0" marR="0" indent="0" algn="just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400" b="1" dirty="0" smtClean="0">
              <a:solidFill>
                <a:srgbClr val="23538D"/>
              </a:solidFill>
            </a:rPr>
            <a:t> От 3 апреля 2014г. № 173н «</a:t>
          </a:r>
          <a:r>
            <a:rPr lang="ru-RU" sz="1400" dirty="0" smtClean="0">
              <a:solidFill>
                <a:srgbClr val="23538D"/>
              </a:solidFill>
            </a:rPr>
            <a:t>Об утверждении </a:t>
          </a:r>
          <a:r>
            <a:rPr lang="ru-RU" sz="1400" b="1" dirty="0" smtClean="0">
              <a:solidFill>
                <a:srgbClr val="23538D"/>
              </a:solidFill>
            </a:rPr>
            <a:t>Порядка проведения государственной экспертизы </a:t>
          </a:r>
          <a:r>
            <a:rPr lang="ru-RU" sz="1400" dirty="0" smtClean="0">
              <a:solidFill>
                <a:srgbClr val="23538D"/>
              </a:solidFill>
            </a:rPr>
            <a:t>условий труда»</a:t>
          </a:r>
          <a:endParaRPr lang="ru-RU" sz="1400" b="1" dirty="0" smtClean="0">
            <a:solidFill>
              <a:srgbClr val="23538D"/>
            </a:solidFill>
          </a:endParaRPr>
        </a:p>
      </dgm:t>
    </dgm:pt>
    <dgm:pt modelId="{49DF6476-4F65-4645-8FAD-59EE55619724}" type="parTrans" cxnId="{B895FD82-4172-4977-AFB1-CC6AA0076BAB}">
      <dgm:prSet/>
      <dgm:spPr/>
    </dgm:pt>
    <dgm:pt modelId="{7AC2A5E8-E456-40DC-8BCD-0725588AAAAD}" type="sibTrans" cxnId="{B895FD82-4172-4977-AFB1-CC6AA0076BAB}">
      <dgm:prSet/>
      <dgm:spPr/>
    </dgm:pt>
    <dgm:pt modelId="{8CF6388B-E7E9-4B02-A62F-994F5D1A8E64}" type="pres">
      <dgm:prSet presAssocID="{1B4D21D1-78CC-4431-95D7-8EC976B1DCEA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B3DFE9A-3482-481D-809C-871B688EAF3C}" type="pres">
      <dgm:prSet presAssocID="{7B27E812-B477-48DF-B15A-CC5762437117}" presName="linNode" presStyleCnt="0"/>
      <dgm:spPr/>
    </dgm:pt>
    <dgm:pt modelId="{E64E13E2-0CE1-4274-8DE7-7C2E08811137}" type="pres">
      <dgm:prSet presAssocID="{7B27E812-B477-48DF-B15A-CC5762437117}" presName="parentText" presStyleLbl="node1" presStyleIdx="0" presStyleCnt="1" custScaleX="54893" custLinFactNeighborX="-17" custLinFactNeighborY="258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4A3E1B2-E188-4317-AB1A-A3A8884D941D}" type="pres">
      <dgm:prSet presAssocID="{7B27E812-B477-48DF-B15A-CC5762437117}" presName="descendantText" presStyleLbl="alignAccFollowNode1" presStyleIdx="0" presStyleCnt="1" custScaleX="170553" custScaleY="12512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DE0D907-1482-4300-9F4C-42758F25D0F5}" srcId="{7B27E812-B477-48DF-B15A-CC5762437117}" destId="{D22DB53D-444E-4A13-A9A9-2C34CBA5636A}" srcOrd="7" destOrd="0" parTransId="{C9FEDE9C-5D68-4A9C-94F6-105A51B23315}" sibTransId="{700755C5-601D-4560-B19E-62E826225ED3}"/>
    <dgm:cxn modelId="{7C5FC202-176F-4732-81E7-2B623104E557}" type="presOf" srcId="{D22DB53D-444E-4A13-A9A9-2C34CBA5636A}" destId="{F4A3E1B2-E188-4317-AB1A-A3A8884D941D}" srcOrd="0" destOrd="7" presId="urn:microsoft.com/office/officeart/2005/8/layout/vList5"/>
    <dgm:cxn modelId="{5CF3CCF0-828B-4D77-B0DF-5DB68988882D}" type="presOf" srcId="{1B4D21D1-78CC-4431-95D7-8EC976B1DCEA}" destId="{8CF6388B-E7E9-4B02-A62F-994F5D1A8E64}" srcOrd="0" destOrd="0" presId="urn:microsoft.com/office/officeart/2005/8/layout/vList5"/>
    <dgm:cxn modelId="{EDFF8C9F-5ECB-4BE0-B6B1-7C2C42363012}" type="presOf" srcId="{3B6CB928-B268-41C8-A6B5-6073FB580E97}" destId="{F4A3E1B2-E188-4317-AB1A-A3A8884D941D}" srcOrd="0" destOrd="3" presId="urn:microsoft.com/office/officeart/2005/8/layout/vList5"/>
    <dgm:cxn modelId="{17FE5C9C-4545-434E-9583-AA2DFFC4A0A9}" type="presOf" srcId="{7B27E812-B477-48DF-B15A-CC5762437117}" destId="{E64E13E2-0CE1-4274-8DE7-7C2E08811137}" srcOrd="0" destOrd="0" presId="urn:microsoft.com/office/officeart/2005/8/layout/vList5"/>
    <dgm:cxn modelId="{36D70A7C-5EC0-43DD-8CAA-8926258E3A14}" type="presOf" srcId="{97F9FCFE-2D73-4C1B-8EAA-5827A32EE43C}" destId="{F4A3E1B2-E188-4317-AB1A-A3A8884D941D}" srcOrd="0" destOrd="4" presId="urn:microsoft.com/office/officeart/2005/8/layout/vList5"/>
    <dgm:cxn modelId="{F7B29677-BA24-4057-9A57-B500182432C2}" type="presOf" srcId="{2E5075CE-B053-4A6C-BA94-C33D0338E6A8}" destId="{F4A3E1B2-E188-4317-AB1A-A3A8884D941D}" srcOrd="0" destOrd="0" presId="urn:microsoft.com/office/officeart/2005/8/layout/vList5"/>
    <dgm:cxn modelId="{A29C7A07-3789-4365-9D87-6AAFAA11251D}" srcId="{7B27E812-B477-48DF-B15A-CC5762437117}" destId="{E648600D-E438-4E66-BCF1-08E64BF5F93D}" srcOrd="5" destOrd="0" parTransId="{4F3977B8-C88A-4E4B-BE95-B20E2A6A7E0E}" sibTransId="{ADB57DE8-7849-4D71-B75F-9C6343305F95}"/>
    <dgm:cxn modelId="{090DDE9D-DA19-47BA-8396-F43CE7CBB44D}" type="presOf" srcId="{94350AA1-E1BB-4E3C-BB2A-29E8065B82D7}" destId="{F4A3E1B2-E188-4317-AB1A-A3A8884D941D}" srcOrd="0" destOrd="6" presId="urn:microsoft.com/office/officeart/2005/8/layout/vList5"/>
    <dgm:cxn modelId="{B303928D-CF41-4EED-B922-9D306E3253BA}" srcId="{7B27E812-B477-48DF-B15A-CC5762437117}" destId="{3B6CB928-B268-41C8-A6B5-6073FB580E97}" srcOrd="3" destOrd="0" parTransId="{AC225AFC-7FEA-47D9-A4A8-9924F09916A5}" sibTransId="{74BBFC24-CDBA-4A85-BADA-67E5F31FEEC7}"/>
    <dgm:cxn modelId="{02ED0345-B9A9-48AC-8F2B-7A49CE46D7CD}" srcId="{7B27E812-B477-48DF-B15A-CC5762437117}" destId="{B97271C2-85A6-4C83-BECF-C71DEF2E7B46}" srcOrd="2" destOrd="0" parTransId="{9208B6E7-EF45-4A5B-B2A7-C3D8191C8123}" sibTransId="{D54DAC50-AAF7-4C89-8481-BF07129743E4}"/>
    <dgm:cxn modelId="{65330381-0ACD-434C-B5B3-A8BE7833A2FA}" srcId="{7B27E812-B477-48DF-B15A-CC5762437117}" destId="{1CAB7D7B-06C1-4D36-87A0-1D45B8361B30}" srcOrd="1" destOrd="0" parTransId="{661433E0-1275-4292-BED9-E2A19BCC77C6}" sibTransId="{E47AECBB-3DBE-4D75-AD9F-D32FACEFA494}"/>
    <dgm:cxn modelId="{3E786D53-3E04-42D1-89E2-59FD63F1A7D6}" type="presOf" srcId="{1CAB7D7B-06C1-4D36-87A0-1D45B8361B30}" destId="{F4A3E1B2-E188-4317-AB1A-A3A8884D941D}" srcOrd="0" destOrd="1" presId="urn:microsoft.com/office/officeart/2005/8/layout/vList5"/>
    <dgm:cxn modelId="{33443B0A-1FB9-41EB-B606-AA67AB234E71}" srcId="{7B27E812-B477-48DF-B15A-CC5762437117}" destId="{97F9FCFE-2D73-4C1B-8EAA-5827A32EE43C}" srcOrd="4" destOrd="0" parTransId="{17CAAB6E-1294-4BD8-82AF-910DB017B08B}" sibTransId="{BC852832-D05B-491B-8D4A-0218DD6A29AE}"/>
    <dgm:cxn modelId="{8A345504-4865-44DE-9A0B-F281B310EEA2}" type="presOf" srcId="{E648600D-E438-4E66-BCF1-08E64BF5F93D}" destId="{F4A3E1B2-E188-4317-AB1A-A3A8884D941D}" srcOrd="0" destOrd="5" presId="urn:microsoft.com/office/officeart/2005/8/layout/vList5"/>
    <dgm:cxn modelId="{708EF52A-1C6D-4017-96DA-258CD1FA94D7}" srcId="{1B4D21D1-78CC-4431-95D7-8EC976B1DCEA}" destId="{7B27E812-B477-48DF-B15A-CC5762437117}" srcOrd="0" destOrd="0" parTransId="{3C66365D-9B18-4E5B-BA24-39B8A6351910}" sibTransId="{F604A6DC-A816-45E6-B530-EBE3886B7D06}"/>
    <dgm:cxn modelId="{614A59DA-CB63-4F66-BCCB-B46FD7313A61}" srcId="{7B27E812-B477-48DF-B15A-CC5762437117}" destId="{2E5075CE-B053-4A6C-BA94-C33D0338E6A8}" srcOrd="0" destOrd="0" parTransId="{A8C978E0-ED80-46D2-9E70-422D0D7280F0}" sibTransId="{8B688ADF-5DE9-4EC5-9097-5C9983E5FB8F}"/>
    <dgm:cxn modelId="{6145F405-45F0-4BAF-9A0A-081C0FB91302}" type="presOf" srcId="{B97271C2-85A6-4C83-BECF-C71DEF2E7B46}" destId="{F4A3E1B2-E188-4317-AB1A-A3A8884D941D}" srcOrd="0" destOrd="2" presId="urn:microsoft.com/office/officeart/2005/8/layout/vList5"/>
    <dgm:cxn modelId="{B895FD82-4172-4977-AFB1-CC6AA0076BAB}" srcId="{7B27E812-B477-48DF-B15A-CC5762437117}" destId="{94350AA1-E1BB-4E3C-BB2A-29E8065B82D7}" srcOrd="6" destOrd="0" parTransId="{49DF6476-4F65-4645-8FAD-59EE55619724}" sibTransId="{7AC2A5E8-E456-40DC-8BCD-0725588AAAAD}"/>
    <dgm:cxn modelId="{B92A80A7-6344-4AF5-92DC-551EFAF5EFC7}" type="presParOf" srcId="{8CF6388B-E7E9-4B02-A62F-994F5D1A8E64}" destId="{6B3DFE9A-3482-481D-809C-871B688EAF3C}" srcOrd="0" destOrd="0" presId="urn:microsoft.com/office/officeart/2005/8/layout/vList5"/>
    <dgm:cxn modelId="{8CA1BABE-6C2D-401D-B513-128A79EBFD4F}" type="presParOf" srcId="{6B3DFE9A-3482-481D-809C-871B688EAF3C}" destId="{E64E13E2-0CE1-4274-8DE7-7C2E08811137}" srcOrd="0" destOrd="0" presId="urn:microsoft.com/office/officeart/2005/8/layout/vList5"/>
    <dgm:cxn modelId="{5C46BFE5-360B-4C7F-8A78-25A3AB4A6E5E}" type="presParOf" srcId="{6B3DFE9A-3482-481D-809C-871B688EAF3C}" destId="{F4A3E1B2-E188-4317-AB1A-A3A8884D941D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B4D21D1-78CC-4431-95D7-8EC976B1DCEA}" type="doc">
      <dgm:prSet loTypeId="urn:microsoft.com/office/officeart/2005/8/layout/vList5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7B27E812-B477-48DF-B15A-CC5762437117}">
      <dgm:prSet phldrT="[Текст]" custT="1"/>
      <dgm:spPr>
        <a:solidFill>
          <a:schemeClr val="accent1"/>
        </a:solidFill>
      </dgm:spPr>
      <dgm:t>
        <a:bodyPr/>
        <a:lstStyle/>
        <a:p>
          <a:r>
            <a:rPr lang="ru-RU" sz="1800" b="1" dirty="0" smtClean="0">
              <a:solidFill>
                <a:schemeClr val="bg2"/>
              </a:solidFill>
            </a:rPr>
            <a:t>Приказы Минтруда России</a:t>
          </a:r>
          <a:endParaRPr lang="ru-RU" sz="1800" b="1" dirty="0">
            <a:solidFill>
              <a:schemeClr val="bg2"/>
            </a:solidFill>
          </a:endParaRPr>
        </a:p>
      </dgm:t>
    </dgm:pt>
    <dgm:pt modelId="{3C66365D-9B18-4E5B-BA24-39B8A6351910}" type="parTrans" cxnId="{708EF52A-1C6D-4017-96DA-258CD1FA94D7}">
      <dgm:prSet/>
      <dgm:spPr/>
      <dgm:t>
        <a:bodyPr/>
        <a:lstStyle/>
        <a:p>
          <a:endParaRPr lang="ru-RU"/>
        </a:p>
      </dgm:t>
    </dgm:pt>
    <dgm:pt modelId="{F604A6DC-A816-45E6-B530-EBE3886B7D06}" type="sibTrans" cxnId="{708EF52A-1C6D-4017-96DA-258CD1FA94D7}">
      <dgm:prSet/>
      <dgm:spPr/>
      <dgm:t>
        <a:bodyPr/>
        <a:lstStyle/>
        <a:p>
          <a:endParaRPr lang="ru-RU"/>
        </a:p>
      </dgm:t>
    </dgm:pt>
    <dgm:pt modelId="{2E5075CE-B053-4A6C-BA94-C33D0338E6A8}">
      <dgm:prSet phldrT="[Текст]" custT="1"/>
      <dgm:spPr>
        <a:solidFill>
          <a:schemeClr val="accent6">
            <a:lumMod val="60000"/>
            <a:lumOff val="40000"/>
            <a:alpha val="90000"/>
          </a:schemeClr>
        </a:solidFill>
      </dgm:spPr>
      <dgm:t>
        <a:bodyPr/>
        <a:lstStyle/>
        <a:p>
          <a:pPr marL="0" marR="0" indent="0" algn="l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ru-RU" sz="1400" dirty="0" smtClean="0">
            <a:solidFill>
              <a:srgbClr val="23538D"/>
            </a:solidFill>
          </a:endParaRPr>
        </a:p>
      </dgm:t>
    </dgm:pt>
    <dgm:pt modelId="{A8C978E0-ED80-46D2-9E70-422D0D7280F0}" type="parTrans" cxnId="{614A59DA-CB63-4F66-BCCB-B46FD7313A61}">
      <dgm:prSet/>
      <dgm:spPr/>
      <dgm:t>
        <a:bodyPr/>
        <a:lstStyle/>
        <a:p>
          <a:endParaRPr lang="ru-RU"/>
        </a:p>
      </dgm:t>
    </dgm:pt>
    <dgm:pt modelId="{8B688ADF-5DE9-4EC5-9097-5C9983E5FB8F}" type="sibTrans" cxnId="{614A59DA-CB63-4F66-BCCB-B46FD7313A61}">
      <dgm:prSet/>
      <dgm:spPr/>
      <dgm:t>
        <a:bodyPr/>
        <a:lstStyle/>
        <a:p>
          <a:endParaRPr lang="ru-RU"/>
        </a:p>
      </dgm:t>
    </dgm:pt>
    <dgm:pt modelId="{D22DB53D-444E-4A13-A9A9-2C34CBA5636A}">
      <dgm:prSet phldrT="[Текст]" custT="1"/>
      <dgm:spPr>
        <a:solidFill>
          <a:schemeClr val="accent6">
            <a:lumMod val="60000"/>
            <a:lumOff val="40000"/>
            <a:alpha val="90000"/>
          </a:schemeClr>
        </a:solidFill>
      </dgm:spPr>
      <dgm:t>
        <a:bodyPr/>
        <a:lstStyle/>
        <a:p>
          <a:pPr marL="0" marR="0" indent="0" algn="just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ru-RU" sz="1300" dirty="0" smtClean="0">
            <a:solidFill>
              <a:srgbClr val="23538D"/>
            </a:solidFill>
          </a:endParaRPr>
        </a:p>
        <a:p>
          <a:pPr marL="0" marR="0" indent="0" algn="l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ru-RU" sz="1300" dirty="0">
            <a:solidFill>
              <a:srgbClr val="23538D"/>
            </a:solidFill>
          </a:endParaRPr>
        </a:p>
      </dgm:t>
    </dgm:pt>
    <dgm:pt modelId="{C9FEDE9C-5D68-4A9C-94F6-105A51B23315}" type="parTrans" cxnId="{7DE0D907-1482-4300-9F4C-42758F25D0F5}">
      <dgm:prSet/>
      <dgm:spPr/>
      <dgm:t>
        <a:bodyPr/>
        <a:lstStyle/>
        <a:p>
          <a:endParaRPr lang="ru-RU"/>
        </a:p>
      </dgm:t>
    </dgm:pt>
    <dgm:pt modelId="{700755C5-601D-4560-B19E-62E826225ED3}" type="sibTrans" cxnId="{7DE0D907-1482-4300-9F4C-42758F25D0F5}">
      <dgm:prSet/>
      <dgm:spPr/>
      <dgm:t>
        <a:bodyPr/>
        <a:lstStyle/>
        <a:p>
          <a:endParaRPr lang="ru-RU"/>
        </a:p>
      </dgm:t>
    </dgm:pt>
    <dgm:pt modelId="{A83A53CE-719A-40D5-A175-C79AC3A5DBEF}">
      <dgm:prSet phldrT="[Текст]" custT="1"/>
      <dgm:spPr>
        <a:solidFill>
          <a:schemeClr val="accent6">
            <a:lumMod val="60000"/>
            <a:lumOff val="40000"/>
            <a:alpha val="90000"/>
          </a:schemeClr>
        </a:solidFill>
      </dgm:spPr>
      <dgm:t>
        <a:bodyPr/>
        <a:lstStyle/>
        <a:p>
          <a:pPr marL="0" marR="0" indent="0" algn="just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600" dirty="0" smtClean="0">
              <a:solidFill>
                <a:srgbClr val="23538D"/>
              </a:solidFill>
            </a:rPr>
            <a:t>Об </a:t>
          </a:r>
          <a:r>
            <a:rPr lang="ru-RU" sz="1600" b="1" dirty="0" smtClean="0">
              <a:solidFill>
                <a:srgbClr val="23538D"/>
              </a:solidFill>
            </a:rPr>
            <a:t>утверждении порядка передачи результатов проведения специальной оценки условий труда</a:t>
          </a:r>
          <a:endParaRPr lang="ru-RU" sz="1600" dirty="0">
            <a:solidFill>
              <a:srgbClr val="23538D"/>
            </a:solidFill>
          </a:endParaRPr>
        </a:p>
      </dgm:t>
    </dgm:pt>
    <dgm:pt modelId="{E9B3BCE4-F270-4944-856A-69F39CAD1B88}" type="parTrans" cxnId="{B88CDBAD-02D7-4EC4-BFAA-0826E34F9517}">
      <dgm:prSet/>
      <dgm:spPr/>
    </dgm:pt>
    <dgm:pt modelId="{24233BD7-16A8-45A0-B4E3-78777A3B39D9}" type="sibTrans" cxnId="{B88CDBAD-02D7-4EC4-BFAA-0826E34F9517}">
      <dgm:prSet/>
      <dgm:spPr/>
    </dgm:pt>
    <dgm:pt modelId="{72EDD6B9-F5CC-4692-B0C8-5D3447D64A36}">
      <dgm:prSet phldrT="[Текст]" custT="1"/>
      <dgm:spPr>
        <a:solidFill>
          <a:schemeClr val="accent6">
            <a:lumMod val="60000"/>
            <a:lumOff val="40000"/>
            <a:alpha val="90000"/>
          </a:schemeClr>
        </a:solidFill>
      </dgm:spPr>
      <dgm:t>
        <a:bodyPr/>
        <a:lstStyle/>
        <a:p>
          <a:pPr marL="0" marR="0" indent="0" algn="just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600" dirty="0" smtClean="0">
              <a:solidFill>
                <a:srgbClr val="23538D"/>
              </a:solidFill>
            </a:rPr>
            <a:t> Об </a:t>
          </a:r>
          <a:r>
            <a:rPr lang="ru-RU" sz="1600" b="1" dirty="0" smtClean="0">
              <a:solidFill>
                <a:srgbClr val="23538D"/>
              </a:solidFill>
            </a:rPr>
            <a:t>утверждении Методики снижения класса (подкласса) условий труда </a:t>
          </a:r>
          <a:r>
            <a:rPr lang="ru-RU" sz="1600" dirty="0" smtClean="0">
              <a:solidFill>
                <a:srgbClr val="23538D"/>
              </a:solidFill>
            </a:rPr>
            <a:t>при применении работниками, занятыми на работах с вредными условиями труда, эффективных средств индивидуальной защиты</a:t>
          </a:r>
          <a:endParaRPr lang="ru-RU" sz="1600" dirty="0">
            <a:solidFill>
              <a:srgbClr val="23538D"/>
            </a:solidFill>
          </a:endParaRPr>
        </a:p>
      </dgm:t>
    </dgm:pt>
    <dgm:pt modelId="{019DFA55-BADB-4B74-8F09-83BBE8E60E15}" type="parTrans" cxnId="{4E0B3A9A-D234-48FA-B17A-86EFE88EC1FA}">
      <dgm:prSet/>
      <dgm:spPr/>
    </dgm:pt>
    <dgm:pt modelId="{5824873A-7E4E-47D1-87D8-63A3941D0F0F}" type="sibTrans" cxnId="{4E0B3A9A-D234-48FA-B17A-86EFE88EC1FA}">
      <dgm:prSet/>
      <dgm:spPr/>
    </dgm:pt>
    <dgm:pt modelId="{7138CD2F-9E23-4303-89A7-9948873F0234}">
      <dgm:prSet phldrT="[Текст]" custT="1"/>
      <dgm:spPr>
        <a:solidFill>
          <a:schemeClr val="accent6">
            <a:lumMod val="60000"/>
            <a:lumOff val="40000"/>
            <a:alpha val="90000"/>
          </a:schemeClr>
        </a:solidFill>
      </dgm:spPr>
      <dgm:t>
        <a:bodyPr/>
        <a:lstStyle/>
        <a:p>
          <a:pPr marL="0" marR="0" indent="0" algn="just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ru-RU" sz="1400" dirty="0" smtClean="0">
            <a:solidFill>
              <a:srgbClr val="23538D"/>
            </a:solidFill>
          </a:endParaRPr>
        </a:p>
        <a:p>
          <a:pPr marL="0" marR="0" indent="0" algn="just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ru-RU" sz="1400" dirty="0">
            <a:solidFill>
              <a:srgbClr val="23538D"/>
            </a:solidFill>
          </a:endParaRPr>
        </a:p>
      </dgm:t>
    </dgm:pt>
    <dgm:pt modelId="{44C4DA54-B01E-48AD-9E96-22C1610E248D}" type="parTrans" cxnId="{4E8225BD-E9B2-41B5-811B-FF7EE4715D3D}">
      <dgm:prSet/>
      <dgm:spPr/>
    </dgm:pt>
    <dgm:pt modelId="{CB914DD3-8EA8-4866-A3FD-DBCD91B38DF2}" type="sibTrans" cxnId="{4E8225BD-E9B2-41B5-811B-FF7EE4715D3D}">
      <dgm:prSet/>
      <dgm:spPr/>
    </dgm:pt>
    <dgm:pt modelId="{9E30FF58-1F66-468D-BC90-7C69612BECFF}">
      <dgm:prSet phldrT="[Текст]" custT="1"/>
      <dgm:spPr>
        <a:solidFill>
          <a:schemeClr val="accent6">
            <a:lumMod val="60000"/>
            <a:lumOff val="40000"/>
            <a:alpha val="90000"/>
          </a:schemeClr>
        </a:solidFill>
      </dgm:spPr>
      <dgm:t>
        <a:bodyPr/>
        <a:lstStyle/>
        <a:p>
          <a:pPr marL="0" marR="0" indent="0" algn="just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600" dirty="0" smtClean="0">
              <a:solidFill>
                <a:srgbClr val="23538D"/>
              </a:solidFill>
            </a:rPr>
            <a:t> Об </a:t>
          </a:r>
          <a:r>
            <a:rPr lang="ru-RU" sz="1600" b="1" dirty="0" smtClean="0">
              <a:solidFill>
                <a:srgbClr val="23538D"/>
              </a:solidFill>
            </a:rPr>
            <a:t>утверждении методических рекомендаций по определению  размера платы за проведение экспертизы </a:t>
          </a:r>
          <a:r>
            <a:rPr lang="ru-RU" sz="1600" dirty="0" smtClean="0">
              <a:solidFill>
                <a:srgbClr val="23538D"/>
              </a:solidFill>
            </a:rPr>
            <a:t>качества специальной оценки условий труда</a:t>
          </a:r>
          <a:endParaRPr lang="ru-RU" sz="1600" dirty="0">
            <a:solidFill>
              <a:srgbClr val="23538D"/>
            </a:solidFill>
          </a:endParaRPr>
        </a:p>
      </dgm:t>
    </dgm:pt>
    <dgm:pt modelId="{297572AA-B4D6-4697-A80A-02CCAC1DC52A}" type="parTrans" cxnId="{8C6E6B21-FF91-43F5-8BEC-BB22910B6A70}">
      <dgm:prSet/>
      <dgm:spPr/>
    </dgm:pt>
    <dgm:pt modelId="{96A04B54-D6D4-4409-9080-28B7C2618406}" type="sibTrans" cxnId="{8C6E6B21-FF91-43F5-8BEC-BB22910B6A70}">
      <dgm:prSet/>
      <dgm:spPr/>
    </dgm:pt>
    <dgm:pt modelId="{89D562EA-BBC7-4547-AEE0-3CC9810F6687}">
      <dgm:prSet phldrT="[Текст]" custT="1"/>
      <dgm:spPr>
        <a:solidFill>
          <a:schemeClr val="accent6">
            <a:lumMod val="60000"/>
            <a:lumOff val="40000"/>
            <a:alpha val="90000"/>
          </a:schemeClr>
        </a:solidFill>
      </dgm:spPr>
      <dgm:t>
        <a:bodyPr/>
        <a:lstStyle/>
        <a:p>
          <a:pPr marL="0" marR="0" indent="0" algn="just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600" dirty="0" smtClean="0">
              <a:solidFill>
                <a:srgbClr val="23538D"/>
              </a:solidFill>
            </a:rPr>
            <a:t> Об утверждении </a:t>
          </a:r>
          <a:r>
            <a:rPr lang="ru-RU" sz="1600" b="1" dirty="0" smtClean="0">
              <a:solidFill>
                <a:srgbClr val="23538D"/>
              </a:solidFill>
            </a:rPr>
            <a:t>Типового положения </a:t>
          </a:r>
          <a:r>
            <a:rPr lang="ru-RU" sz="1600" dirty="0" smtClean="0">
              <a:solidFill>
                <a:srgbClr val="23538D"/>
              </a:solidFill>
            </a:rPr>
            <a:t>о системе управления охраной труда</a:t>
          </a:r>
          <a:endParaRPr lang="ru-RU" sz="1600" dirty="0">
            <a:solidFill>
              <a:srgbClr val="23538D"/>
            </a:solidFill>
          </a:endParaRPr>
        </a:p>
      </dgm:t>
    </dgm:pt>
    <dgm:pt modelId="{8893513E-7979-43E9-A63E-F2271768EE2A}" type="parTrans" cxnId="{456B2AB5-3194-4218-90D3-A33A58EA7AD6}">
      <dgm:prSet/>
      <dgm:spPr/>
    </dgm:pt>
    <dgm:pt modelId="{03449F69-AA77-4851-AA02-2585DD5E876B}" type="sibTrans" cxnId="{456B2AB5-3194-4218-90D3-A33A58EA7AD6}">
      <dgm:prSet/>
      <dgm:spPr/>
    </dgm:pt>
    <dgm:pt modelId="{377BE45C-6E8F-4C1D-926B-CF303356A226}">
      <dgm:prSet phldrT="[Текст]" custT="1"/>
      <dgm:spPr>
        <a:solidFill>
          <a:schemeClr val="accent6">
            <a:lumMod val="60000"/>
            <a:lumOff val="40000"/>
            <a:alpha val="90000"/>
          </a:schemeClr>
        </a:solidFill>
      </dgm:spPr>
      <dgm:t>
        <a:bodyPr/>
        <a:lstStyle/>
        <a:p>
          <a:pPr marL="0" marR="0" indent="0" algn="just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600" dirty="0" smtClean="0">
              <a:solidFill>
                <a:srgbClr val="23538D"/>
              </a:solidFill>
            </a:rPr>
            <a:t> </a:t>
          </a:r>
          <a:r>
            <a:rPr lang="ru-RU" sz="1600" b="1" dirty="0" smtClean="0">
              <a:solidFill>
                <a:srgbClr val="23538D"/>
              </a:solidFill>
            </a:rPr>
            <a:t>Об утверждении Порядка рассмотрения разногласий </a:t>
          </a:r>
          <a:r>
            <a:rPr lang="ru-RU" sz="1600" dirty="0" smtClean="0">
              <a:solidFill>
                <a:srgbClr val="23538D"/>
              </a:solidFill>
            </a:rPr>
            <a:t>по вопросам проведения экспертизы качества специальной оценки условий труда</a:t>
          </a:r>
          <a:endParaRPr lang="ru-RU" sz="1600" dirty="0">
            <a:solidFill>
              <a:srgbClr val="23538D"/>
            </a:solidFill>
          </a:endParaRPr>
        </a:p>
      </dgm:t>
    </dgm:pt>
    <dgm:pt modelId="{86B98D31-6B57-45F0-BD15-C307CD7E035A}" type="parTrans" cxnId="{74BB6340-A837-4E70-A7EE-886679AFFB87}">
      <dgm:prSet/>
      <dgm:spPr/>
    </dgm:pt>
    <dgm:pt modelId="{7ADA8BBC-A6EE-449D-82F6-8004B4D5B5A5}" type="sibTrans" cxnId="{74BB6340-A837-4E70-A7EE-886679AFFB87}">
      <dgm:prSet/>
      <dgm:spPr/>
    </dgm:pt>
    <dgm:pt modelId="{8CF6388B-E7E9-4B02-A62F-994F5D1A8E64}" type="pres">
      <dgm:prSet presAssocID="{1B4D21D1-78CC-4431-95D7-8EC976B1DCEA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B3DFE9A-3482-481D-809C-871B688EAF3C}" type="pres">
      <dgm:prSet presAssocID="{7B27E812-B477-48DF-B15A-CC5762437117}" presName="linNode" presStyleCnt="0"/>
      <dgm:spPr/>
    </dgm:pt>
    <dgm:pt modelId="{E64E13E2-0CE1-4274-8DE7-7C2E08811137}" type="pres">
      <dgm:prSet presAssocID="{7B27E812-B477-48DF-B15A-CC5762437117}" presName="parentText" presStyleLbl="node1" presStyleIdx="0" presStyleCnt="1" custScaleX="110489" custLinFactNeighborX="-17" custLinFactNeighborY="258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4A3E1B2-E188-4317-AB1A-A3A8884D941D}" type="pres">
      <dgm:prSet presAssocID="{7B27E812-B477-48DF-B15A-CC5762437117}" presName="descendantText" presStyleLbl="alignAccFollowNode1" presStyleIdx="0" presStyleCnt="1" custScaleX="176619" custScaleY="12512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DE0D907-1482-4300-9F4C-42758F25D0F5}" srcId="{7B27E812-B477-48DF-B15A-CC5762437117}" destId="{D22DB53D-444E-4A13-A9A9-2C34CBA5636A}" srcOrd="7" destOrd="0" parTransId="{C9FEDE9C-5D68-4A9C-94F6-105A51B23315}" sibTransId="{700755C5-601D-4560-B19E-62E826225ED3}"/>
    <dgm:cxn modelId="{74BB6340-A837-4E70-A7EE-886679AFFB87}" srcId="{7B27E812-B477-48DF-B15A-CC5762437117}" destId="{377BE45C-6E8F-4C1D-926B-CF303356A226}" srcOrd="5" destOrd="0" parTransId="{86B98D31-6B57-45F0-BD15-C307CD7E035A}" sibTransId="{7ADA8BBC-A6EE-449D-82F6-8004B4D5B5A5}"/>
    <dgm:cxn modelId="{7EB2FCF4-8113-4354-8CA3-EA5323471D06}" type="presOf" srcId="{2E5075CE-B053-4A6C-BA94-C33D0338E6A8}" destId="{F4A3E1B2-E188-4317-AB1A-A3A8884D941D}" srcOrd="0" destOrd="0" presId="urn:microsoft.com/office/officeart/2005/8/layout/vList5"/>
    <dgm:cxn modelId="{4E0B3A9A-D234-48FA-B17A-86EFE88EC1FA}" srcId="{7B27E812-B477-48DF-B15A-CC5762437117}" destId="{72EDD6B9-F5CC-4692-B0C8-5D3447D64A36}" srcOrd="2" destOrd="0" parTransId="{019DFA55-BADB-4B74-8F09-83BBE8E60E15}" sibTransId="{5824873A-7E4E-47D1-87D8-63A3941D0F0F}"/>
    <dgm:cxn modelId="{60BE76F7-0E02-476D-BA68-EBAE2BB0691B}" type="presOf" srcId="{7138CD2F-9E23-4303-89A7-9948873F0234}" destId="{F4A3E1B2-E188-4317-AB1A-A3A8884D941D}" srcOrd="0" destOrd="6" presId="urn:microsoft.com/office/officeart/2005/8/layout/vList5"/>
    <dgm:cxn modelId="{94711048-F8DE-429B-8F71-133F7B2CB3B6}" type="presOf" srcId="{7B27E812-B477-48DF-B15A-CC5762437117}" destId="{E64E13E2-0CE1-4274-8DE7-7C2E08811137}" srcOrd="0" destOrd="0" presId="urn:microsoft.com/office/officeart/2005/8/layout/vList5"/>
    <dgm:cxn modelId="{456B2AB5-3194-4218-90D3-A33A58EA7AD6}" srcId="{7B27E812-B477-48DF-B15A-CC5762437117}" destId="{89D562EA-BBC7-4547-AEE0-3CC9810F6687}" srcOrd="4" destOrd="0" parTransId="{8893513E-7979-43E9-A63E-F2271768EE2A}" sibTransId="{03449F69-AA77-4851-AA02-2585DD5E876B}"/>
    <dgm:cxn modelId="{9EEFE187-9DE8-42B0-AF56-7A2D23586BFD}" type="presOf" srcId="{89D562EA-BBC7-4547-AEE0-3CC9810F6687}" destId="{F4A3E1B2-E188-4317-AB1A-A3A8884D941D}" srcOrd="0" destOrd="4" presId="urn:microsoft.com/office/officeart/2005/8/layout/vList5"/>
    <dgm:cxn modelId="{D4A67913-F6E5-439B-A002-5F63CC14FEA0}" type="presOf" srcId="{1B4D21D1-78CC-4431-95D7-8EC976B1DCEA}" destId="{8CF6388B-E7E9-4B02-A62F-994F5D1A8E64}" srcOrd="0" destOrd="0" presId="urn:microsoft.com/office/officeart/2005/8/layout/vList5"/>
    <dgm:cxn modelId="{4E8225BD-E9B2-41B5-811B-FF7EE4715D3D}" srcId="{7B27E812-B477-48DF-B15A-CC5762437117}" destId="{7138CD2F-9E23-4303-89A7-9948873F0234}" srcOrd="6" destOrd="0" parTransId="{44C4DA54-B01E-48AD-9E96-22C1610E248D}" sibTransId="{CB914DD3-8EA8-4866-A3FD-DBCD91B38DF2}"/>
    <dgm:cxn modelId="{59097395-25FD-447F-866A-6D9583A7DBC0}" type="presOf" srcId="{377BE45C-6E8F-4C1D-926B-CF303356A226}" destId="{F4A3E1B2-E188-4317-AB1A-A3A8884D941D}" srcOrd="0" destOrd="5" presId="urn:microsoft.com/office/officeart/2005/8/layout/vList5"/>
    <dgm:cxn modelId="{60CC5FF6-9DB9-4A8E-B97B-AC9DEF9767F9}" type="presOf" srcId="{D22DB53D-444E-4A13-A9A9-2C34CBA5636A}" destId="{F4A3E1B2-E188-4317-AB1A-A3A8884D941D}" srcOrd="0" destOrd="7" presId="urn:microsoft.com/office/officeart/2005/8/layout/vList5"/>
    <dgm:cxn modelId="{531D16E6-A2E2-497A-BB7E-2766ADAE857B}" type="presOf" srcId="{A83A53CE-719A-40D5-A175-C79AC3A5DBEF}" destId="{F4A3E1B2-E188-4317-AB1A-A3A8884D941D}" srcOrd="0" destOrd="1" presId="urn:microsoft.com/office/officeart/2005/8/layout/vList5"/>
    <dgm:cxn modelId="{E08857EB-8AB0-4752-9975-C28ACC28B551}" type="presOf" srcId="{9E30FF58-1F66-468D-BC90-7C69612BECFF}" destId="{F4A3E1B2-E188-4317-AB1A-A3A8884D941D}" srcOrd="0" destOrd="3" presId="urn:microsoft.com/office/officeart/2005/8/layout/vList5"/>
    <dgm:cxn modelId="{8C6E6B21-FF91-43F5-8BEC-BB22910B6A70}" srcId="{7B27E812-B477-48DF-B15A-CC5762437117}" destId="{9E30FF58-1F66-468D-BC90-7C69612BECFF}" srcOrd="3" destOrd="0" parTransId="{297572AA-B4D6-4697-A80A-02CCAC1DC52A}" sibTransId="{96A04B54-D6D4-4409-9080-28B7C2618406}"/>
    <dgm:cxn modelId="{708EF52A-1C6D-4017-96DA-258CD1FA94D7}" srcId="{1B4D21D1-78CC-4431-95D7-8EC976B1DCEA}" destId="{7B27E812-B477-48DF-B15A-CC5762437117}" srcOrd="0" destOrd="0" parTransId="{3C66365D-9B18-4E5B-BA24-39B8A6351910}" sibTransId="{F604A6DC-A816-45E6-B530-EBE3886B7D06}"/>
    <dgm:cxn modelId="{B7880B36-F8C5-4999-B0AC-EAF269D83034}" type="presOf" srcId="{72EDD6B9-F5CC-4692-B0C8-5D3447D64A36}" destId="{F4A3E1B2-E188-4317-AB1A-A3A8884D941D}" srcOrd="0" destOrd="2" presId="urn:microsoft.com/office/officeart/2005/8/layout/vList5"/>
    <dgm:cxn modelId="{B88CDBAD-02D7-4EC4-BFAA-0826E34F9517}" srcId="{7B27E812-B477-48DF-B15A-CC5762437117}" destId="{A83A53CE-719A-40D5-A175-C79AC3A5DBEF}" srcOrd="1" destOrd="0" parTransId="{E9B3BCE4-F270-4944-856A-69F39CAD1B88}" sibTransId="{24233BD7-16A8-45A0-B4E3-78777A3B39D9}"/>
    <dgm:cxn modelId="{614A59DA-CB63-4F66-BCCB-B46FD7313A61}" srcId="{7B27E812-B477-48DF-B15A-CC5762437117}" destId="{2E5075CE-B053-4A6C-BA94-C33D0338E6A8}" srcOrd="0" destOrd="0" parTransId="{A8C978E0-ED80-46D2-9E70-422D0D7280F0}" sibTransId="{8B688ADF-5DE9-4EC5-9097-5C9983E5FB8F}"/>
    <dgm:cxn modelId="{2332E6DF-F390-43A3-8B21-63AE2C2ACD4E}" type="presParOf" srcId="{8CF6388B-E7E9-4B02-A62F-994F5D1A8E64}" destId="{6B3DFE9A-3482-481D-809C-871B688EAF3C}" srcOrd="0" destOrd="0" presId="urn:microsoft.com/office/officeart/2005/8/layout/vList5"/>
    <dgm:cxn modelId="{655DFACE-20DC-41D4-8A0D-9557860DD473}" type="presParOf" srcId="{6B3DFE9A-3482-481D-809C-871B688EAF3C}" destId="{E64E13E2-0CE1-4274-8DE7-7C2E08811137}" srcOrd="0" destOrd="0" presId="urn:microsoft.com/office/officeart/2005/8/layout/vList5"/>
    <dgm:cxn modelId="{CE706012-2404-4D44-8519-D7A101C6961F}" type="presParOf" srcId="{6B3DFE9A-3482-481D-809C-871B688EAF3C}" destId="{F4A3E1B2-E188-4317-AB1A-A3A8884D941D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E99BFD0B-F346-491E-8E80-982B1AED9BD5}" type="doc">
      <dgm:prSet loTypeId="urn:microsoft.com/office/officeart/2005/8/layout/matrix1" loCatId="matrix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B2F90DF8-E9C1-415B-AE04-933EB25E894D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tx2"/>
              </a:solidFill>
            </a:rPr>
            <a:t>Комиссия по проведению специальной оценки условий труда</a:t>
          </a:r>
          <a:endParaRPr lang="ru-RU" sz="2400" b="1" dirty="0">
            <a:solidFill>
              <a:schemeClr val="tx2"/>
            </a:solidFill>
          </a:endParaRPr>
        </a:p>
      </dgm:t>
    </dgm:pt>
    <dgm:pt modelId="{34FBC35E-F47A-44DF-AC15-00CABDACA983}" type="parTrans" cxnId="{9D3E2C40-0E96-44FA-AED8-D0892AEA2F6B}">
      <dgm:prSet/>
      <dgm:spPr/>
      <dgm:t>
        <a:bodyPr/>
        <a:lstStyle/>
        <a:p>
          <a:endParaRPr lang="ru-RU" sz="1800"/>
        </a:p>
      </dgm:t>
    </dgm:pt>
    <dgm:pt modelId="{5FE4CC3B-046D-4F9C-BF88-6D4C16D39D32}" type="sibTrans" cxnId="{9D3E2C40-0E96-44FA-AED8-D0892AEA2F6B}">
      <dgm:prSet/>
      <dgm:spPr/>
      <dgm:t>
        <a:bodyPr/>
        <a:lstStyle/>
        <a:p>
          <a:endParaRPr lang="ru-RU" sz="1800"/>
        </a:p>
      </dgm:t>
    </dgm:pt>
    <dgm:pt modelId="{78FB3EFE-F9D3-4C70-AC69-9DA9F9F989EC}">
      <dgm:prSet phldrT="[Текст]" custT="1"/>
      <dgm:spPr>
        <a:noFill/>
      </dgm:spPr>
      <dgm:t>
        <a:bodyPr/>
        <a:lstStyle/>
        <a:p>
          <a:endParaRPr lang="ru-RU" sz="1800" dirty="0">
            <a:solidFill>
              <a:schemeClr val="tx2"/>
            </a:solidFill>
          </a:endParaRPr>
        </a:p>
      </dgm:t>
    </dgm:pt>
    <dgm:pt modelId="{9E33E17A-B2EF-46B1-8A28-459359DD71A0}" type="parTrans" cxnId="{AFAEF58E-D771-47AE-BAD4-84540AE4909B}">
      <dgm:prSet/>
      <dgm:spPr/>
      <dgm:t>
        <a:bodyPr/>
        <a:lstStyle/>
        <a:p>
          <a:endParaRPr lang="ru-RU" sz="1800"/>
        </a:p>
      </dgm:t>
    </dgm:pt>
    <dgm:pt modelId="{907BD10A-804B-4EA3-AA5A-635A9FD1106B}" type="sibTrans" cxnId="{AFAEF58E-D771-47AE-BAD4-84540AE4909B}">
      <dgm:prSet/>
      <dgm:spPr/>
      <dgm:t>
        <a:bodyPr/>
        <a:lstStyle/>
        <a:p>
          <a:endParaRPr lang="ru-RU" sz="1800"/>
        </a:p>
      </dgm:t>
    </dgm:pt>
    <dgm:pt modelId="{4D4CF799-B8A5-418E-8F8F-89456D6AAE65}">
      <dgm:prSet phldrT="[Текст]" custT="1"/>
      <dgm:spPr>
        <a:solidFill>
          <a:schemeClr val="accent1">
            <a:lumMod val="40000"/>
            <a:lumOff val="60000"/>
            <a:alpha val="70000"/>
          </a:schemeClr>
        </a:solidFill>
      </dgm:spPr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400" dirty="0" smtClean="0">
              <a:solidFill>
                <a:schemeClr val="tx2"/>
              </a:solidFill>
            </a:rPr>
            <a:t>Работодатель (председатель комиссии), </a:t>
          </a:r>
        </a:p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400" dirty="0" smtClean="0">
              <a:solidFill>
                <a:schemeClr val="tx2"/>
              </a:solidFill>
            </a:rPr>
            <a:t>его представители, </a:t>
          </a:r>
        </a:p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400" dirty="0" smtClean="0">
              <a:solidFill>
                <a:schemeClr val="tx2"/>
              </a:solidFill>
            </a:rPr>
            <a:t>включая специалиста по охране труда</a:t>
          </a:r>
        </a:p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ru-RU" sz="1800" dirty="0" smtClean="0">
            <a:solidFill>
              <a:schemeClr val="tx2"/>
            </a:solidFill>
          </a:endParaRPr>
        </a:p>
        <a:p>
          <a:pPr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dirty="0"/>
        </a:p>
      </dgm:t>
    </dgm:pt>
    <dgm:pt modelId="{932F683D-C0E3-481D-A504-477B9B1047BA}" type="parTrans" cxnId="{D773920B-F67D-4B00-ACFA-4280C5A66CF6}">
      <dgm:prSet/>
      <dgm:spPr/>
      <dgm:t>
        <a:bodyPr/>
        <a:lstStyle/>
        <a:p>
          <a:endParaRPr lang="ru-RU" sz="1800"/>
        </a:p>
      </dgm:t>
    </dgm:pt>
    <dgm:pt modelId="{BC1AE6E9-236A-4CAB-ABE9-7BD77F8ECBC1}" type="sibTrans" cxnId="{D773920B-F67D-4B00-ACFA-4280C5A66CF6}">
      <dgm:prSet/>
      <dgm:spPr/>
      <dgm:t>
        <a:bodyPr/>
        <a:lstStyle/>
        <a:p>
          <a:endParaRPr lang="ru-RU" sz="1800"/>
        </a:p>
      </dgm:t>
    </dgm:pt>
    <dgm:pt modelId="{9BF4C27A-03EC-4EE2-BF02-C4A1BB9F3F2C}">
      <dgm:prSet custT="1"/>
      <dgm:spPr>
        <a:solidFill>
          <a:schemeClr val="accent1">
            <a:alpha val="70000"/>
          </a:schemeClr>
        </a:solidFill>
      </dgm:spPr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400" dirty="0" smtClean="0"/>
            <a:t>Представители профсоюза или иного представительного органа работников </a:t>
          </a:r>
        </a:p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400" dirty="0" smtClean="0"/>
            <a:t>(при наличии)</a:t>
          </a:r>
        </a:p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ru-RU" sz="1800" dirty="0" smtClean="0"/>
        </a:p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ru-RU" sz="1800" dirty="0" smtClean="0"/>
        </a:p>
        <a:p>
          <a:pPr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dirty="0"/>
        </a:p>
      </dgm:t>
    </dgm:pt>
    <dgm:pt modelId="{85051DAA-3FB4-43F9-95AD-814C15DD316A}" type="parTrans" cxnId="{2EFC5492-86EC-4D9D-8D2C-FE6B4DB9FF01}">
      <dgm:prSet/>
      <dgm:spPr/>
      <dgm:t>
        <a:bodyPr/>
        <a:lstStyle/>
        <a:p>
          <a:endParaRPr lang="ru-RU"/>
        </a:p>
      </dgm:t>
    </dgm:pt>
    <dgm:pt modelId="{5301E155-07A7-41F7-AEB5-B1B8DF467288}" type="sibTrans" cxnId="{2EFC5492-86EC-4D9D-8D2C-FE6B4DB9FF01}">
      <dgm:prSet/>
      <dgm:spPr/>
      <dgm:t>
        <a:bodyPr/>
        <a:lstStyle/>
        <a:p>
          <a:endParaRPr lang="ru-RU"/>
        </a:p>
      </dgm:t>
    </dgm:pt>
    <dgm:pt modelId="{4C54A7A9-BDFB-460D-B607-D40114E2B6AE}" type="pres">
      <dgm:prSet presAssocID="{E99BFD0B-F346-491E-8E80-982B1AED9BD5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F70B413-702D-4A50-87B8-2A17C695BC06}" type="pres">
      <dgm:prSet presAssocID="{E99BFD0B-F346-491E-8E80-982B1AED9BD5}" presName="matrix" presStyleCnt="0"/>
      <dgm:spPr/>
    </dgm:pt>
    <dgm:pt modelId="{C4C2DFB4-DDB5-494C-8A4D-97F0BA964B1E}" type="pres">
      <dgm:prSet presAssocID="{E99BFD0B-F346-491E-8E80-982B1AED9BD5}" presName="tile1" presStyleLbl="node1" presStyleIdx="0" presStyleCnt="4" custScaleX="96694" custLinFactNeighborX="23347"/>
      <dgm:spPr/>
      <dgm:t>
        <a:bodyPr/>
        <a:lstStyle/>
        <a:p>
          <a:endParaRPr lang="ru-RU"/>
        </a:p>
      </dgm:t>
    </dgm:pt>
    <dgm:pt modelId="{08B04C5F-7891-4CE0-A0C8-77B54131E034}" type="pres">
      <dgm:prSet presAssocID="{E99BFD0B-F346-491E-8E80-982B1AED9BD5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7CB0726-43BD-42EF-AC0C-06F010C52FDB}" type="pres">
      <dgm:prSet presAssocID="{E99BFD0B-F346-491E-8E80-982B1AED9BD5}" presName="tile2" presStyleLbl="node1" presStyleIdx="1" presStyleCnt="4" custScaleX="164050" custScaleY="101335" custLinFactNeighborX="-32334" custLinFactNeighborY="334"/>
      <dgm:spPr/>
      <dgm:t>
        <a:bodyPr/>
        <a:lstStyle/>
        <a:p>
          <a:endParaRPr lang="ru-RU"/>
        </a:p>
      </dgm:t>
    </dgm:pt>
    <dgm:pt modelId="{9FDFE358-E13C-4787-9E1C-4735A4E94624}" type="pres">
      <dgm:prSet presAssocID="{E99BFD0B-F346-491E-8E80-982B1AED9BD5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3D38997-6985-404B-AC04-667479442CB9}" type="pres">
      <dgm:prSet presAssocID="{E99BFD0B-F346-491E-8E80-982B1AED9BD5}" presName="tile3" presStyleLbl="node1" presStyleIdx="2" presStyleCnt="4" custScaleX="147107" custLinFactNeighborX="27789" custLinFactNeighborY="-1667"/>
      <dgm:spPr/>
      <dgm:t>
        <a:bodyPr/>
        <a:lstStyle/>
        <a:p>
          <a:endParaRPr lang="ru-RU"/>
        </a:p>
      </dgm:t>
    </dgm:pt>
    <dgm:pt modelId="{54F4703D-0547-4410-9092-E1C4E807164F}" type="pres">
      <dgm:prSet presAssocID="{E99BFD0B-F346-491E-8E80-982B1AED9BD5}" presName="tile3text" presStyleLbl="node1" presStyleIdx="2" presStyleCnt="4">
        <dgm:presLayoutVars>
          <dgm:chMax val="0"/>
          <dgm:chPref val="0"/>
          <dgm:bulletEnabled val="1"/>
        </dgm:presLayoutVars>
      </dgm:prSet>
      <dgm:spPr>
        <a:solidFill>
          <a:schemeClr val="accent4">
            <a:lumMod val="60000"/>
            <a:lumOff val="40000"/>
          </a:schemeClr>
        </a:solidFill>
      </dgm:spPr>
      <dgm:t>
        <a:bodyPr/>
        <a:lstStyle/>
        <a:p>
          <a:endParaRPr lang="ru-RU"/>
        </a:p>
      </dgm:t>
    </dgm:pt>
    <dgm:pt modelId="{C41ECB47-22A9-4B49-BDAB-8F54E823581A}" type="pres">
      <dgm:prSet presAssocID="{E99BFD0B-F346-491E-8E80-982B1AED9BD5}" presName="tile4" presStyleLbl="node1" presStyleIdx="3" presStyleCnt="4" custAng="6765144" custFlipVert="0" custFlipHor="1" custScaleX="1049" custScaleY="2975" custLinFactNeighborX="25310" custLinFactNeighborY="-334"/>
      <dgm:spPr/>
      <dgm:t>
        <a:bodyPr/>
        <a:lstStyle/>
        <a:p>
          <a:endParaRPr lang="ru-RU"/>
        </a:p>
      </dgm:t>
    </dgm:pt>
    <dgm:pt modelId="{0A42A234-E7C0-4789-9DDB-3D9D76F4A048}" type="pres">
      <dgm:prSet presAssocID="{E99BFD0B-F346-491E-8E80-982B1AED9BD5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F6E8963-AE2E-45C9-B32D-581B4B071207}" type="pres">
      <dgm:prSet presAssocID="{E99BFD0B-F346-491E-8E80-982B1AED9BD5}" presName="centerTile" presStyleLbl="fgShp" presStyleIdx="0" presStyleCnt="1" custScaleX="162534" custScaleY="89331" custLinFactNeighborX="2755" custLinFactNeighborY="-11334">
        <dgm:presLayoutVars>
          <dgm:chMax val="0"/>
          <dgm:chPref val="0"/>
        </dgm:presLayoutVars>
      </dgm:prSet>
      <dgm:spPr/>
      <dgm:t>
        <a:bodyPr/>
        <a:lstStyle/>
        <a:p>
          <a:endParaRPr lang="ru-RU"/>
        </a:p>
      </dgm:t>
    </dgm:pt>
  </dgm:ptLst>
  <dgm:cxnLst>
    <dgm:cxn modelId="{3B6C79E0-9233-466B-ADE2-39473C9912EC}" type="presOf" srcId="{9BF4C27A-03EC-4EE2-BF02-C4A1BB9F3F2C}" destId="{E3D38997-6985-404B-AC04-667479442CB9}" srcOrd="0" destOrd="0" presId="urn:microsoft.com/office/officeart/2005/8/layout/matrix1"/>
    <dgm:cxn modelId="{9D3E2C40-0E96-44FA-AED8-D0892AEA2F6B}" srcId="{E99BFD0B-F346-491E-8E80-982B1AED9BD5}" destId="{B2F90DF8-E9C1-415B-AE04-933EB25E894D}" srcOrd="0" destOrd="0" parTransId="{34FBC35E-F47A-44DF-AC15-00CABDACA983}" sibTransId="{5FE4CC3B-046D-4F9C-BF88-6D4C16D39D32}"/>
    <dgm:cxn modelId="{13525F65-039E-464F-AA02-F533AF32DF72}" type="presOf" srcId="{78FB3EFE-F9D3-4C70-AC69-9DA9F9F989EC}" destId="{08B04C5F-7891-4CE0-A0C8-77B54131E034}" srcOrd="1" destOrd="0" presId="urn:microsoft.com/office/officeart/2005/8/layout/matrix1"/>
    <dgm:cxn modelId="{C898D2C5-2872-4BE3-AEF1-D3EAEF89AD00}" type="presOf" srcId="{E99BFD0B-F346-491E-8E80-982B1AED9BD5}" destId="{4C54A7A9-BDFB-460D-B607-D40114E2B6AE}" srcOrd="0" destOrd="0" presId="urn:microsoft.com/office/officeart/2005/8/layout/matrix1"/>
    <dgm:cxn modelId="{F0393E8F-A2B5-4E1A-86A7-48C6E314E7D1}" type="presOf" srcId="{4D4CF799-B8A5-418E-8F8F-89456D6AAE65}" destId="{F7CB0726-43BD-42EF-AC0C-06F010C52FDB}" srcOrd="0" destOrd="0" presId="urn:microsoft.com/office/officeart/2005/8/layout/matrix1"/>
    <dgm:cxn modelId="{A3C86F91-9B98-4593-B474-5FA529FC4D2F}" type="presOf" srcId="{B2F90DF8-E9C1-415B-AE04-933EB25E894D}" destId="{3F6E8963-AE2E-45C9-B32D-581B4B071207}" srcOrd="0" destOrd="0" presId="urn:microsoft.com/office/officeart/2005/8/layout/matrix1"/>
    <dgm:cxn modelId="{931D67BA-DA8F-421B-895F-4B49F1411825}" type="presOf" srcId="{9BF4C27A-03EC-4EE2-BF02-C4A1BB9F3F2C}" destId="{54F4703D-0547-4410-9092-E1C4E807164F}" srcOrd="1" destOrd="0" presId="urn:microsoft.com/office/officeart/2005/8/layout/matrix1"/>
    <dgm:cxn modelId="{AFAEF58E-D771-47AE-BAD4-84540AE4909B}" srcId="{B2F90DF8-E9C1-415B-AE04-933EB25E894D}" destId="{78FB3EFE-F9D3-4C70-AC69-9DA9F9F989EC}" srcOrd="0" destOrd="0" parTransId="{9E33E17A-B2EF-46B1-8A28-459359DD71A0}" sibTransId="{907BD10A-804B-4EA3-AA5A-635A9FD1106B}"/>
    <dgm:cxn modelId="{EB50A34C-6295-470C-B85C-18CE685A6493}" type="presOf" srcId="{4D4CF799-B8A5-418E-8F8F-89456D6AAE65}" destId="{9FDFE358-E13C-4787-9E1C-4735A4E94624}" srcOrd="1" destOrd="0" presId="urn:microsoft.com/office/officeart/2005/8/layout/matrix1"/>
    <dgm:cxn modelId="{36770E19-5058-4CF2-93AA-7CFB807045A1}" type="presOf" srcId="{78FB3EFE-F9D3-4C70-AC69-9DA9F9F989EC}" destId="{C4C2DFB4-DDB5-494C-8A4D-97F0BA964B1E}" srcOrd="0" destOrd="0" presId="urn:microsoft.com/office/officeart/2005/8/layout/matrix1"/>
    <dgm:cxn modelId="{2EFC5492-86EC-4D9D-8D2C-FE6B4DB9FF01}" srcId="{B2F90DF8-E9C1-415B-AE04-933EB25E894D}" destId="{9BF4C27A-03EC-4EE2-BF02-C4A1BB9F3F2C}" srcOrd="2" destOrd="0" parTransId="{85051DAA-3FB4-43F9-95AD-814C15DD316A}" sibTransId="{5301E155-07A7-41F7-AEB5-B1B8DF467288}"/>
    <dgm:cxn modelId="{D773920B-F67D-4B00-ACFA-4280C5A66CF6}" srcId="{B2F90DF8-E9C1-415B-AE04-933EB25E894D}" destId="{4D4CF799-B8A5-418E-8F8F-89456D6AAE65}" srcOrd="1" destOrd="0" parTransId="{932F683D-C0E3-481D-A504-477B9B1047BA}" sibTransId="{BC1AE6E9-236A-4CAB-ABE9-7BD77F8ECBC1}"/>
    <dgm:cxn modelId="{5407D4D1-4BF1-4C94-94E2-6EAAABAEFAF7}" type="presParOf" srcId="{4C54A7A9-BDFB-460D-B607-D40114E2B6AE}" destId="{8F70B413-702D-4A50-87B8-2A17C695BC06}" srcOrd="0" destOrd="0" presId="urn:microsoft.com/office/officeart/2005/8/layout/matrix1"/>
    <dgm:cxn modelId="{35413F9C-DDBF-40EF-863F-4A05A310D9CE}" type="presParOf" srcId="{8F70B413-702D-4A50-87B8-2A17C695BC06}" destId="{C4C2DFB4-DDB5-494C-8A4D-97F0BA964B1E}" srcOrd="0" destOrd="0" presId="urn:microsoft.com/office/officeart/2005/8/layout/matrix1"/>
    <dgm:cxn modelId="{2211D933-0EEA-4CAA-89F1-FED77D07ACCC}" type="presParOf" srcId="{8F70B413-702D-4A50-87B8-2A17C695BC06}" destId="{08B04C5F-7891-4CE0-A0C8-77B54131E034}" srcOrd="1" destOrd="0" presId="urn:microsoft.com/office/officeart/2005/8/layout/matrix1"/>
    <dgm:cxn modelId="{123190CA-ED74-4955-862B-9F9152396C3D}" type="presParOf" srcId="{8F70B413-702D-4A50-87B8-2A17C695BC06}" destId="{F7CB0726-43BD-42EF-AC0C-06F010C52FDB}" srcOrd="2" destOrd="0" presId="urn:microsoft.com/office/officeart/2005/8/layout/matrix1"/>
    <dgm:cxn modelId="{7814A748-BF1A-4CC7-89DD-F7C563C3CC4B}" type="presParOf" srcId="{8F70B413-702D-4A50-87B8-2A17C695BC06}" destId="{9FDFE358-E13C-4787-9E1C-4735A4E94624}" srcOrd="3" destOrd="0" presId="urn:microsoft.com/office/officeart/2005/8/layout/matrix1"/>
    <dgm:cxn modelId="{48A1B17F-9978-40E0-813E-1884226B999A}" type="presParOf" srcId="{8F70B413-702D-4A50-87B8-2A17C695BC06}" destId="{E3D38997-6985-404B-AC04-667479442CB9}" srcOrd="4" destOrd="0" presId="urn:microsoft.com/office/officeart/2005/8/layout/matrix1"/>
    <dgm:cxn modelId="{60688E9E-92B7-4BD4-BC82-EB19104DF7F3}" type="presParOf" srcId="{8F70B413-702D-4A50-87B8-2A17C695BC06}" destId="{54F4703D-0547-4410-9092-E1C4E807164F}" srcOrd="5" destOrd="0" presId="urn:microsoft.com/office/officeart/2005/8/layout/matrix1"/>
    <dgm:cxn modelId="{5094DAB3-5668-4B69-AE2B-3266A3CA4249}" type="presParOf" srcId="{8F70B413-702D-4A50-87B8-2A17C695BC06}" destId="{C41ECB47-22A9-4B49-BDAB-8F54E823581A}" srcOrd="6" destOrd="0" presId="urn:microsoft.com/office/officeart/2005/8/layout/matrix1"/>
    <dgm:cxn modelId="{36A03651-C178-49E0-AEF5-B29D153F84CD}" type="presParOf" srcId="{8F70B413-702D-4A50-87B8-2A17C695BC06}" destId="{0A42A234-E7C0-4789-9DDB-3D9D76F4A048}" srcOrd="7" destOrd="0" presId="urn:microsoft.com/office/officeart/2005/8/layout/matrix1"/>
    <dgm:cxn modelId="{FEDA4251-0847-4748-812F-7C6866CEA102}" type="presParOf" srcId="{4C54A7A9-BDFB-460D-B607-D40114E2B6AE}" destId="{3F6E8963-AE2E-45C9-B32D-581B4B071207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E035549C-6B82-4A77-8560-07DB59FE4F34}" type="doc">
      <dgm:prSet loTypeId="urn:microsoft.com/office/officeart/2005/8/layout/pyramid2" loCatId="pyramid" qsTypeId="urn:microsoft.com/office/officeart/2005/8/quickstyle/3d4" qsCatId="3D" csTypeId="urn:microsoft.com/office/officeart/2005/8/colors/accent0_3" csCatId="mainScheme" phldr="1"/>
      <dgm:spPr/>
    </dgm:pt>
    <dgm:pt modelId="{CE862F01-7EB8-4AAA-8603-E92A0D9C03B8}">
      <dgm:prSet phldrT="[Текст]" custT="1"/>
      <dgm:spPr/>
      <dgm:t>
        <a:bodyPr/>
        <a:lstStyle/>
        <a:p>
          <a:pPr marL="0" marR="0" indent="0" algn="just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800" b="0" dirty="0" smtClean="0">
              <a:solidFill>
                <a:schemeClr val="tx2"/>
              </a:solidFill>
            </a:rPr>
            <a:t>Идентификация потенциально вредных и (или) опасных производственных факторов</a:t>
          </a:r>
          <a:endParaRPr lang="ru-RU" sz="1800" b="0" dirty="0">
            <a:solidFill>
              <a:schemeClr val="tx2"/>
            </a:solidFill>
          </a:endParaRPr>
        </a:p>
      </dgm:t>
    </dgm:pt>
    <dgm:pt modelId="{C2EE1CA5-BD9C-40F7-A542-DD9DB00B7867}" type="parTrans" cxnId="{1789CFFE-A385-48E4-811D-E24DDA58B035}">
      <dgm:prSet/>
      <dgm:spPr/>
      <dgm:t>
        <a:bodyPr/>
        <a:lstStyle/>
        <a:p>
          <a:endParaRPr lang="ru-RU" b="0"/>
        </a:p>
      </dgm:t>
    </dgm:pt>
    <dgm:pt modelId="{3F95A944-3900-4F9F-BC48-8F06A83E7ADB}" type="sibTrans" cxnId="{1789CFFE-A385-48E4-811D-E24DDA58B035}">
      <dgm:prSet/>
      <dgm:spPr/>
      <dgm:t>
        <a:bodyPr/>
        <a:lstStyle/>
        <a:p>
          <a:endParaRPr lang="ru-RU" b="0"/>
        </a:p>
      </dgm:t>
    </dgm:pt>
    <dgm:pt modelId="{BA140531-381F-4173-A6A8-AD84F58152A8}">
      <dgm:prSet phldrT="[Текст]" custT="1"/>
      <dgm:spPr/>
      <dgm:t>
        <a:bodyPr/>
        <a:lstStyle/>
        <a:p>
          <a:pPr algn="just"/>
          <a:r>
            <a:rPr lang="ru-RU" sz="1800" b="0" dirty="0" smtClean="0">
              <a:solidFill>
                <a:schemeClr val="tx2"/>
              </a:solidFill>
            </a:rPr>
            <a:t>Оформление результатов проведения специальной оценки условий труда</a:t>
          </a:r>
          <a:endParaRPr lang="ru-RU" sz="1800" b="0" dirty="0">
            <a:solidFill>
              <a:schemeClr val="tx2"/>
            </a:solidFill>
          </a:endParaRPr>
        </a:p>
      </dgm:t>
    </dgm:pt>
    <dgm:pt modelId="{56099000-C658-48EB-A76D-6BC4CD40CE7C}" type="parTrans" cxnId="{F1CD9656-8AD0-4E9B-B626-9A0908981C16}">
      <dgm:prSet/>
      <dgm:spPr/>
      <dgm:t>
        <a:bodyPr/>
        <a:lstStyle/>
        <a:p>
          <a:endParaRPr lang="ru-RU" b="0"/>
        </a:p>
      </dgm:t>
    </dgm:pt>
    <dgm:pt modelId="{0371EB18-0B0D-4F2A-9492-01802F597929}" type="sibTrans" cxnId="{F1CD9656-8AD0-4E9B-B626-9A0908981C16}">
      <dgm:prSet/>
      <dgm:spPr/>
      <dgm:t>
        <a:bodyPr/>
        <a:lstStyle/>
        <a:p>
          <a:endParaRPr lang="ru-RU" b="0"/>
        </a:p>
      </dgm:t>
    </dgm:pt>
    <dgm:pt modelId="{EDD08316-9A63-4543-9658-E0A54946018D}">
      <dgm:prSet phldrT="[Текст]" custT="1"/>
      <dgm:spPr/>
      <dgm:t>
        <a:bodyPr/>
        <a:lstStyle/>
        <a:p>
          <a:pPr marL="0" marR="0" indent="0" algn="just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800" b="0" dirty="0" smtClean="0">
              <a:solidFill>
                <a:schemeClr val="tx2"/>
              </a:solidFill>
            </a:rPr>
            <a:t>Исследования (испытания) и измерения вредных и (или) опасных производственных факторов</a:t>
          </a:r>
          <a:endParaRPr lang="ru-RU" sz="1800" b="0" dirty="0">
            <a:solidFill>
              <a:schemeClr val="tx2"/>
            </a:solidFill>
          </a:endParaRPr>
        </a:p>
      </dgm:t>
    </dgm:pt>
    <dgm:pt modelId="{19EFEFFC-F706-4578-B400-9271D39B7ED2}" type="parTrans" cxnId="{A9672030-1E4D-4E0C-86E1-63C44B58AED2}">
      <dgm:prSet/>
      <dgm:spPr/>
      <dgm:t>
        <a:bodyPr/>
        <a:lstStyle/>
        <a:p>
          <a:endParaRPr lang="ru-RU" b="0"/>
        </a:p>
      </dgm:t>
    </dgm:pt>
    <dgm:pt modelId="{4573A6E2-04D7-4B52-A0EE-2E6881D6362B}" type="sibTrans" cxnId="{A9672030-1E4D-4E0C-86E1-63C44B58AED2}">
      <dgm:prSet/>
      <dgm:spPr/>
      <dgm:t>
        <a:bodyPr/>
        <a:lstStyle/>
        <a:p>
          <a:endParaRPr lang="ru-RU" b="0"/>
        </a:p>
      </dgm:t>
    </dgm:pt>
    <dgm:pt modelId="{98066E0A-3E04-490B-965E-59CACC508036}">
      <dgm:prSet phldrT="[Текст]" custT="1"/>
      <dgm:spPr/>
      <dgm:t>
        <a:bodyPr/>
        <a:lstStyle/>
        <a:p>
          <a:pPr algn="just"/>
          <a:r>
            <a:rPr lang="ru-RU" sz="1800" dirty="0" smtClean="0">
              <a:solidFill>
                <a:schemeClr val="accent1">
                  <a:lumMod val="75000"/>
                </a:schemeClr>
              </a:solidFill>
            </a:rPr>
            <a:t>Отнесение условий труда на рабочих местах к классам (подклассам) условий труда по степени вредности или опасности по результатам проведенных исследований (испытаний) и измерений вредных и (или) опасных производственных факторов</a:t>
          </a:r>
          <a:endParaRPr lang="ru-RU" sz="1800" b="0" dirty="0">
            <a:solidFill>
              <a:schemeClr val="accent1">
                <a:lumMod val="75000"/>
              </a:schemeClr>
            </a:solidFill>
          </a:endParaRPr>
        </a:p>
      </dgm:t>
    </dgm:pt>
    <dgm:pt modelId="{A7839CAA-6B3B-4BC2-8C99-12CCD1983EB5}" type="sibTrans" cxnId="{A6035DB9-0C28-4158-B5BA-90FE2DBA2957}">
      <dgm:prSet/>
      <dgm:spPr/>
      <dgm:t>
        <a:bodyPr/>
        <a:lstStyle/>
        <a:p>
          <a:endParaRPr lang="ru-RU" b="0"/>
        </a:p>
      </dgm:t>
    </dgm:pt>
    <dgm:pt modelId="{1B69D743-568F-4171-9E66-ABA7ED6EE74B}" type="parTrans" cxnId="{A6035DB9-0C28-4158-B5BA-90FE2DBA2957}">
      <dgm:prSet/>
      <dgm:spPr/>
      <dgm:t>
        <a:bodyPr/>
        <a:lstStyle/>
        <a:p>
          <a:endParaRPr lang="ru-RU" b="0"/>
        </a:p>
      </dgm:t>
    </dgm:pt>
    <dgm:pt modelId="{DC9796B9-F3E7-476E-8988-6A5C5A71FAB0}" type="pres">
      <dgm:prSet presAssocID="{E035549C-6B82-4A77-8560-07DB59FE4F34}" presName="compositeShape" presStyleCnt="0">
        <dgm:presLayoutVars>
          <dgm:dir/>
          <dgm:resizeHandles/>
        </dgm:presLayoutVars>
      </dgm:prSet>
      <dgm:spPr/>
    </dgm:pt>
    <dgm:pt modelId="{6F17AC88-E1F1-473D-BAB2-69EA08905EA2}" type="pres">
      <dgm:prSet presAssocID="{E035549C-6B82-4A77-8560-07DB59FE4F34}" presName="pyramid" presStyleLbl="node1" presStyleIdx="0" presStyleCnt="1" custAng="10800000" custScaleX="24394" custLinFactNeighborX="-29589"/>
      <dgm:spPr/>
    </dgm:pt>
    <dgm:pt modelId="{A9CCD1D6-BA87-4528-AF22-53ED1A25FE21}" type="pres">
      <dgm:prSet presAssocID="{E035549C-6B82-4A77-8560-07DB59FE4F34}" presName="theList" presStyleCnt="0"/>
      <dgm:spPr/>
    </dgm:pt>
    <dgm:pt modelId="{802A0C7F-71EC-47E3-9A99-933D8901F8A8}" type="pres">
      <dgm:prSet presAssocID="{CE862F01-7EB8-4AAA-8603-E92A0D9C03B8}" presName="aNode" presStyleLbl="fgAcc1" presStyleIdx="0" presStyleCnt="4" custScaleX="250549" custScaleY="202445" custLinFactY="-38418" custLinFactNeighborX="2522" custLinFactNeighborY="-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B37E844-2AB1-407B-998C-C34388FE0356}" type="pres">
      <dgm:prSet presAssocID="{CE862F01-7EB8-4AAA-8603-E92A0D9C03B8}" presName="aSpace" presStyleCnt="0"/>
      <dgm:spPr/>
    </dgm:pt>
    <dgm:pt modelId="{D9134A3B-600E-4F11-B206-6207ADC10CAB}" type="pres">
      <dgm:prSet presAssocID="{EDD08316-9A63-4543-9658-E0A54946018D}" presName="aNode" presStyleLbl="fgAcc1" presStyleIdx="1" presStyleCnt="4" custScaleX="250549" custScaleY="201080" custLinFactY="-11825" custLinFactNeighborX="-1702" custLinFactNeighborY="-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1D50E63-A3B5-4F81-9AEA-94898B56B5D1}" type="pres">
      <dgm:prSet presAssocID="{EDD08316-9A63-4543-9658-E0A54946018D}" presName="aSpace" presStyleCnt="0"/>
      <dgm:spPr/>
    </dgm:pt>
    <dgm:pt modelId="{EA9D8CF3-D606-4952-A5E9-D7AD1B23E778}" type="pres">
      <dgm:prSet presAssocID="{98066E0A-3E04-490B-965E-59CACC508036}" presName="aNode" presStyleLbl="fgAcc1" presStyleIdx="2" presStyleCnt="4" custScaleX="248530" custScaleY="292259" custLinFactNeighborX="0" custLinFactNeighborY="7942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E8F5D99-6562-40AD-9B94-E09716D005DC}" type="pres">
      <dgm:prSet presAssocID="{98066E0A-3E04-490B-965E-59CACC508036}" presName="aSpace" presStyleCnt="0"/>
      <dgm:spPr/>
    </dgm:pt>
    <dgm:pt modelId="{D4611EDD-FF8A-48CB-9003-456653104C40}" type="pres">
      <dgm:prSet presAssocID="{BA140531-381F-4173-A6A8-AD84F58152A8}" presName="aNode" presStyleLbl="fgAcc1" presStyleIdx="3" presStyleCnt="4" custScaleX="248530" custScaleY="101080" custLinFactY="27691" custLinFactNeighborX="0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F239DF1-662A-4762-9DC3-52B174B04201}" type="pres">
      <dgm:prSet presAssocID="{BA140531-381F-4173-A6A8-AD84F58152A8}" presName="aSpace" presStyleCnt="0"/>
      <dgm:spPr/>
    </dgm:pt>
  </dgm:ptLst>
  <dgm:cxnLst>
    <dgm:cxn modelId="{2351BC86-8008-4E03-A6C6-D73B073CFA89}" type="presOf" srcId="{EDD08316-9A63-4543-9658-E0A54946018D}" destId="{D9134A3B-600E-4F11-B206-6207ADC10CAB}" srcOrd="0" destOrd="0" presId="urn:microsoft.com/office/officeart/2005/8/layout/pyramid2"/>
    <dgm:cxn modelId="{4C99D6D2-5A23-4578-BF93-E8AED418AB95}" type="presOf" srcId="{E035549C-6B82-4A77-8560-07DB59FE4F34}" destId="{DC9796B9-F3E7-476E-8988-6A5C5A71FAB0}" srcOrd="0" destOrd="0" presId="urn:microsoft.com/office/officeart/2005/8/layout/pyramid2"/>
    <dgm:cxn modelId="{A6035DB9-0C28-4158-B5BA-90FE2DBA2957}" srcId="{E035549C-6B82-4A77-8560-07DB59FE4F34}" destId="{98066E0A-3E04-490B-965E-59CACC508036}" srcOrd="2" destOrd="0" parTransId="{1B69D743-568F-4171-9E66-ABA7ED6EE74B}" sibTransId="{A7839CAA-6B3B-4BC2-8C99-12CCD1983EB5}"/>
    <dgm:cxn modelId="{F1CD9656-8AD0-4E9B-B626-9A0908981C16}" srcId="{E035549C-6B82-4A77-8560-07DB59FE4F34}" destId="{BA140531-381F-4173-A6A8-AD84F58152A8}" srcOrd="3" destOrd="0" parTransId="{56099000-C658-48EB-A76D-6BC4CD40CE7C}" sibTransId="{0371EB18-0B0D-4F2A-9492-01802F597929}"/>
    <dgm:cxn modelId="{610353AE-7451-46FC-B994-1CDC0C66A87D}" type="presOf" srcId="{98066E0A-3E04-490B-965E-59CACC508036}" destId="{EA9D8CF3-D606-4952-A5E9-D7AD1B23E778}" srcOrd="0" destOrd="0" presId="urn:microsoft.com/office/officeart/2005/8/layout/pyramid2"/>
    <dgm:cxn modelId="{904317D4-4AE9-43F5-96DE-E15BA6F84E63}" type="presOf" srcId="{CE862F01-7EB8-4AAA-8603-E92A0D9C03B8}" destId="{802A0C7F-71EC-47E3-9A99-933D8901F8A8}" srcOrd="0" destOrd="0" presId="urn:microsoft.com/office/officeart/2005/8/layout/pyramid2"/>
    <dgm:cxn modelId="{7F29AB8B-BE02-4AAE-B0BA-30E1B9B9F424}" type="presOf" srcId="{BA140531-381F-4173-A6A8-AD84F58152A8}" destId="{D4611EDD-FF8A-48CB-9003-456653104C40}" srcOrd="0" destOrd="0" presId="urn:microsoft.com/office/officeart/2005/8/layout/pyramid2"/>
    <dgm:cxn modelId="{1789CFFE-A385-48E4-811D-E24DDA58B035}" srcId="{E035549C-6B82-4A77-8560-07DB59FE4F34}" destId="{CE862F01-7EB8-4AAA-8603-E92A0D9C03B8}" srcOrd="0" destOrd="0" parTransId="{C2EE1CA5-BD9C-40F7-A542-DD9DB00B7867}" sibTransId="{3F95A944-3900-4F9F-BC48-8F06A83E7ADB}"/>
    <dgm:cxn modelId="{A9672030-1E4D-4E0C-86E1-63C44B58AED2}" srcId="{E035549C-6B82-4A77-8560-07DB59FE4F34}" destId="{EDD08316-9A63-4543-9658-E0A54946018D}" srcOrd="1" destOrd="0" parTransId="{19EFEFFC-F706-4578-B400-9271D39B7ED2}" sibTransId="{4573A6E2-04D7-4B52-A0EE-2E6881D6362B}"/>
    <dgm:cxn modelId="{817E184C-E0B7-43F4-B9FF-FF85B3C34AB3}" type="presParOf" srcId="{DC9796B9-F3E7-476E-8988-6A5C5A71FAB0}" destId="{6F17AC88-E1F1-473D-BAB2-69EA08905EA2}" srcOrd="0" destOrd="0" presId="urn:microsoft.com/office/officeart/2005/8/layout/pyramid2"/>
    <dgm:cxn modelId="{3CEBD986-B91B-4174-B609-01E4515F86E5}" type="presParOf" srcId="{DC9796B9-F3E7-476E-8988-6A5C5A71FAB0}" destId="{A9CCD1D6-BA87-4528-AF22-53ED1A25FE21}" srcOrd="1" destOrd="0" presId="urn:microsoft.com/office/officeart/2005/8/layout/pyramid2"/>
    <dgm:cxn modelId="{2E3EF679-0EF1-4AE8-A1AF-B8A08E4CA048}" type="presParOf" srcId="{A9CCD1D6-BA87-4528-AF22-53ED1A25FE21}" destId="{802A0C7F-71EC-47E3-9A99-933D8901F8A8}" srcOrd="0" destOrd="0" presId="urn:microsoft.com/office/officeart/2005/8/layout/pyramid2"/>
    <dgm:cxn modelId="{AF1E9DFC-3C71-4C45-B6FE-7125565DF20B}" type="presParOf" srcId="{A9CCD1D6-BA87-4528-AF22-53ED1A25FE21}" destId="{4B37E844-2AB1-407B-998C-C34388FE0356}" srcOrd="1" destOrd="0" presId="urn:microsoft.com/office/officeart/2005/8/layout/pyramid2"/>
    <dgm:cxn modelId="{E34A55A5-BDD9-4B3E-B525-DA1F6A4F10F7}" type="presParOf" srcId="{A9CCD1D6-BA87-4528-AF22-53ED1A25FE21}" destId="{D9134A3B-600E-4F11-B206-6207ADC10CAB}" srcOrd="2" destOrd="0" presId="urn:microsoft.com/office/officeart/2005/8/layout/pyramid2"/>
    <dgm:cxn modelId="{BB7D2BF2-49D4-4562-B716-4DD11BA4B07F}" type="presParOf" srcId="{A9CCD1D6-BA87-4528-AF22-53ED1A25FE21}" destId="{11D50E63-A3B5-4F81-9AEA-94898B56B5D1}" srcOrd="3" destOrd="0" presId="urn:microsoft.com/office/officeart/2005/8/layout/pyramid2"/>
    <dgm:cxn modelId="{02258E34-F09F-4D33-B737-D440E590D0DA}" type="presParOf" srcId="{A9CCD1D6-BA87-4528-AF22-53ED1A25FE21}" destId="{EA9D8CF3-D606-4952-A5E9-D7AD1B23E778}" srcOrd="4" destOrd="0" presId="urn:microsoft.com/office/officeart/2005/8/layout/pyramid2"/>
    <dgm:cxn modelId="{2E180CF8-7C3D-4428-90E7-5558F99B5397}" type="presParOf" srcId="{A9CCD1D6-BA87-4528-AF22-53ED1A25FE21}" destId="{2E8F5D99-6562-40AD-9B94-E09716D005DC}" srcOrd="5" destOrd="0" presId="urn:microsoft.com/office/officeart/2005/8/layout/pyramid2"/>
    <dgm:cxn modelId="{CCB8AD23-9240-4CC7-9248-DFD9CDB050D2}" type="presParOf" srcId="{A9CCD1D6-BA87-4528-AF22-53ED1A25FE21}" destId="{D4611EDD-FF8A-48CB-9003-456653104C40}" srcOrd="6" destOrd="0" presId="urn:microsoft.com/office/officeart/2005/8/layout/pyramid2"/>
    <dgm:cxn modelId="{B2670DA9-B394-474B-AC4C-96B9BEB61918}" type="presParOf" srcId="{A9CCD1D6-BA87-4528-AF22-53ED1A25FE21}" destId="{EF239DF1-662A-4762-9DC3-52B174B04201}" srcOrd="7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xmlns="" relId="rId9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DC2D4988-0442-4048-AD4E-A1CAE943E388}" type="doc">
      <dgm:prSet loTypeId="urn:microsoft.com/office/officeart/2005/8/layout/radial6" loCatId="relationship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E15E3B43-6990-42BE-BA7D-471F54DD0C9C}">
      <dgm:prSet phldrT="[Текст]" custT="1"/>
      <dgm:spPr>
        <a:noFill/>
      </dgm:spPr>
      <dgm:t>
        <a:bodyPr/>
        <a:lstStyle/>
        <a:p>
          <a:r>
            <a:rPr lang="ru-RU" sz="3200" b="1" i="0" dirty="0" smtClean="0">
              <a:solidFill>
                <a:schemeClr val="tx2"/>
              </a:solidFill>
            </a:rPr>
            <a:t>Физические факторы</a:t>
          </a:r>
          <a:endParaRPr lang="ru-RU" sz="3200" b="1" i="0" dirty="0">
            <a:solidFill>
              <a:schemeClr val="tx2"/>
            </a:solidFill>
          </a:endParaRPr>
        </a:p>
      </dgm:t>
    </dgm:pt>
    <dgm:pt modelId="{761ADB50-8AD4-44AA-8979-8EB7153B6F17}" type="parTrans" cxnId="{D1E82C81-049A-404E-874C-838C61687866}">
      <dgm:prSet/>
      <dgm:spPr/>
      <dgm:t>
        <a:bodyPr/>
        <a:lstStyle/>
        <a:p>
          <a:endParaRPr lang="ru-RU" sz="1600"/>
        </a:p>
      </dgm:t>
    </dgm:pt>
    <dgm:pt modelId="{67C94C8B-281D-4337-B3D9-FF351B29BB4B}" type="sibTrans" cxnId="{D1E82C81-049A-404E-874C-838C61687866}">
      <dgm:prSet/>
      <dgm:spPr/>
      <dgm:t>
        <a:bodyPr/>
        <a:lstStyle/>
        <a:p>
          <a:endParaRPr lang="ru-RU" sz="1600"/>
        </a:p>
      </dgm:t>
    </dgm:pt>
    <dgm:pt modelId="{EC65551D-A1BC-4A9A-B252-407A2962748F}">
      <dgm:prSet phldrT="[Текст]" custT="1"/>
      <dgm:spPr>
        <a:solidFill>
          <a:schemeClr val="accent3">
            <a:lumMod val="75000"/>
            <a:alpha val="97000"/>
          </a:schemeClr>
        </a:solidFill>
      </dgm:spPr>
      <dgm:t>
        <a:bodyPr/>
        <a:lstStyle/>
        <a:p>
          <a:r>
            <a:rPr lang="ru-RU" sz="1600" dirty="0" smtClean="0">
              <a:solidFill>
                <a:schemeClr val="bg1"/>
              </a:solidFill>
            </a:rPr>
            <a:t>Микроклимат</a:t>
          </a:r>
          <a:endParaRPr lang="ru-RU" sz="1600" dirty="0">
            <a:solidFill>
              <a:schemeClr val="bg1"/>
            </a:solidFill>
          </a:endParaRPr>
        </a:p>
      </dgm:t>
    </dgm:pt>
    <dgm:pt modelId="{D1AE8D02-D433-41DB-997E-76AAE29DFECF}" type="parTrans" cxnId="{20D3BDB5-276F-4762-B427-3F6A293BC34A}">
      <dgm:prSet/>
      <dgm:spPr/>
      <dgm:t>
        <a:bodyPr/>
        <a:lstStyle/>
        <a:p>
          <a:endParaRPr lang="ru-RU" sz="1600"/>
        </a:p>
      </dgm:t>
    </dgm:pt>
    <dgm:pt modelId="{16EC0967-54E9-437F-A8CC-214DFA6AB51C}" type="sibTrans" cxnId="{20D3BDB5-276F-4762-B427-3F6A293BC34A}">
      <dgm:prSet/>
      <dgm:spPr/>
      <dgm:t>
        <a:bodyPr/>
        <a:lstStyle/>
        <a:p>
          <a:endParaRPr lang="ru-RU" sz="1600"/>
        </a:p>
      </dgm:t>
    </dgm:pt>
    <dgm:pt modelId="{CC2A35AF-83E6-44C5-BE1E-B47F80571E89}">
      <dgm:prSet phldrT="[Текст]" custT="1"/>
      <dgm:spPr>
        <a:solidFill>
          <a:schemeClr val="accent3">
            <a:lumMod val="75000"/>
            <a:alpha val="97000"/>
          </a:schemeClr>
        </a:solidFill>
      </dgm:spPr>
      <dgm:t>
        <a:bodyPr/>
        <a:lstStyle/>
        <a:p>
          <a:r>
            <a:rPr lang="ru-RU" sz="1600" dirty="0" smtClean="0"/>
            <a:t>Неионизирующие излучения</a:t>
          </a:r>
          <a:endParaRPr lang="ru-RU" sz="1600" dirty="0"/>
        </a:p>
      </dgm:t>
    </dgm:pt>
    <dgm:pt modelId="{2E5DC920-C9F7-4295-BDA8-784848E38EB1}" type="parTrans" cxnId="{758F7BF5-D0D1-4B9B-A99E-D6071BFAC4D7}">
      <dgm:prSet/>
      <dgm:spPr/>
      <dgm:t>
        <a:bodyPr/>
        <a:lstStyle/>
        <a:p>
          <a:endParaRPr lang="ru-RU" sz="1600"/>
        </a:p>
      </dgm:t>
    </dgm:pt>
    <dgm:pt modelId="{DE915D7F-3468-47CC-92B3-8F8483522DC2}" type="sibTrans" cxnId="{758F7BF5-D0D1-4B9B-A99E-D6071BFAC4D7}">
      <dgm:prSet/>
      <dgm:spPr/>
      <dgm:t>
        <a:bodyPr/>
        <a:lstStyle/>
        <a:p>
          <a:endParaRPr lang="ru-RU" sz="1600"/>
        </a:p>
      </dgm:t>
    </dgm:pt>
    <dgm:pt modelId="{909170B9-1699-458B-BB24-79AA347A2FFE}">
      <dgm:prSet phldrT="[Текст]" custT="1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r>
            <a:rPr lang="ru-RU" sz="1600" dirty="0" smtClean="0">
              <a:solidFill>
                <a:schemeClr val="tx2"/>
              </a:solidFill>
            </a:rPr>
            <a:t>Световая среда</a:t>
          </a:r>
          <a:endParaRPr lang="ru-RU" sz="1600" dirty="0">
            <a:solidFill>
              <a:schemeClr val="tx2"/>
            </a:solidFill>
          </a:endParaRPr>
        </a:p>
      </dgm:t>
    </dgm:pt>
    <dgm:pt modelId="{CE3928EF-9D33-48F2-9FAF-441338EB688C}" type="parTrans" cxnId="{7C255E61-B934-45FB-B659-7B72D4ABE2D6}">
      <dgm:prSet/>
      <dgm:spPr/>
      <dgm:t>
        <a:bodyPr/>
        <a:lstStyle/>
        <a:p>
          <a:endParaRPr lang="ru-RU" sz="1600"/>
        </a:p>
      </dgm:t>
    </dgm:pt>
    <dgm:pt modelId="{016CBFE7-FFA1-469E-BD0E-C00556BD24F0}" type="sibTrans" cxnId="{7C255E61-B934-45FB-B659-7B72D4ABE2D6}">
      <dgm:prSet/>
      <dgm:spPr/>
      <dgm:t>
        <a:bodyPr/>
        <a:lstStyle/>
        <a:p>
          <a:endParaRPr lang="ru-RU" sz="1600"/>
        </a:p>
      </dgm:t>
    </dgm:pt>
    <dgm:pt modelId="{059E5641-5B3F-4191-A7D5-02770C180FBF}">
      <dgm:prSet phldrT="[Текст]" custT="1"/>
      <dgm:spPr>
        <a:solidFill>
          <a:schemeClr val="accent4">
            <a:lumMod val="60000"/>
            <a:lumOff val="40000"/>
          </a:schemeClr>
        </a:solidFill>
      </dgm:spPr>
      <dgm:t>
        <a:bodyPr/>
        <a:lstStyle/>
        <a:p>
          <a:r>
            <a:rPr lang="ru-RU" sz="1600" dirty="0" smtClean="0">
              <a:solidFill>
                <a:schemeClr val="tx2"/>
              </a:solidFill>
            </a:rPr>
            <a:t>Аэрозоли преимущественно </a:t>
          </a:r>
          <a:r>
            <a:rPr lang="ru-RU" sz="1600" dirty="0" err="1" smtClean="0">
              <a:solidFill>
                <a:schemeClr val="tx2"/>
              </a:solidFill>
            </a:rPr>
            <a:t>фиброгенного</a:t>
          </a:r>
          <a:r>
            <a:rPr lang="ru-RU" sz="1600" dirty="0" smtClean="0">
              <a:solidFill>
                <a:schemeClr val="tx2"/>
              </a:solidFill>
            </a:rPr>
            <a:t> действия (АПФД)</a:t>
          </a:r>
          <a:endParaRPr lang="ru-RU" sz="1600" dirty="0">
            <a:solidFill>
              <a:schemeClr val="tx2"/>
            </a:solidFill>
          </a:endParaRPr>
        </a:p>
      </dgm:t>
    </dgm:pt>
    <dgm:pt modelId="{CBCA7A7A-DA93-4F9E-87C0-5A556CDBE99C}" type="parTrans" cxnId="{54A38D76-C514-410A-8E24-1632B2506E99}">
      <dgm:prSet/>
      <dgm:spPr/>
      <dgm:t>
        <a:bodyPr/>
        <a:lstStyle/>
        <a:p>
          <a:endParaRPr lang="ru-RU" sz="1600"/>
        </a:p>
      </dgm:t>
    </dgm:pt>
    <dgm:pt modelId="{B4B99761-86A2-4930-A37B-876659302130}" type="sibTrans" cxnId="{54A38D76-C514-410A-8E24-1632B2506E99}">
      <dgm:prSet/>
      <dgm:spPr/>
      <dgm:t>
        <a:bodyPr/>
        <a:lstStyle/>
        <a:p>
          <a:endParaRPr lang="ru-RU" sz="1600"/>
        </a:p>
      </dgm:t>
    </dgm:pt>
    <dgm:pt modelId="{EDAEF274-7EA8-4E6C-8F71-F37D7C18ADCC}">
      <dgm:prSet phldrT="[Текст]" custT="1"/>
      <dgm:spPr>
        <a:solidFill>
          <a:schemeClr val="accent4">
            <a:lumMod val="60000"/>
            <a:lumOff val="40000"/>
          </a:schemeClr>
        </a:solidFill>
      </dgm:spPr>
      <dgm:t>
        <a:bodyPr/>
        <a:lstStyle/>
        <a:p>
          <a:r>
            <a:rPr lang="ru-RU" sz="1600" dirty="0" smtClean="0">
              <a:solidFill>
                <a:schemeClr val="tx2"/>
              </a:solidFill>
            </a:rPr>
            <a:t>Ионизирующие излучения</a:t>
          </a:r>
          <a:endParaRPr lang="ru-RU" sz="1600" dirty="0">
            <a:solidFill>
              <a:schemeClr val="tx2"/>
            </a:solidFill>
          </a:endParaRPr>
        </a:p>
      </dgm:t>
    </dgm:pt>
    <dgm:pt modelId="{4FD9A581-380A-40CD-8E87-9986FEFC7DE0}" type="parTrans" cxnId="{7A318C78-7871-43E1-8B65-37748EADA115}">
      <dgm:prSet/>
      <dgm:spPr/>
      <dgm:t>
        <a:bodyPr/>
        <a:lstStyle/>
        <a:p>
          <a:endParaRPr lang="ru-RU" sz="1600"/>
        </a:p>
      </dgm:t>
    </dgm:pt>
    <dgm:pt modelId="{268C1EC8-AE9C-4329-85F1-E1D09B58C264}" type="sibTrans" cxnId="{7A318C78-7871-43E1-8B65-37748EADA115}">
      <dgm:prSet/>
      <dgm:spPr/>
      <dgm:t>
        <a:bodyPr/>
        <a:lstStyle/>
        <a:p>
          <a:endParaRPr lang="ru-RU" sz="1600"/>
        </a:p>
      </dgm:t>
    </dgm:pt>
    <dgm:pt modelId="{26DFF5A6-B681-4788-BE85-185DCA08DFE2}">
      <dgm:prSet phldrT="[Текст]" custT="1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r>
            <a:rPr lang="ru-RU" sz="1600" dirty="0" err="1" smtClean="0">
              <a:solidFill>
                <a:schemeClr val="tx2"/>
              </a:solidFill>
            </a:rPr>
            <a:t>Виброакустические</a:t>
          </a:r>
          <a:r>
            <a:rPr lang="ru-RU" sz="1600" dirty="0" smtClean="0">
              <a:solidFill>
                <a:schemeClr val="tx2"/>
              </a:solidFill>
            </a:rPr>
            <a:t> факторы</a:t>
          </a:r>
          <a:endParaRPr lang="ru-RU" sz="1600" dirty="0">
            <a:solidFill>
              <a:schemeClr val="tx2"/>
            </a:solidFill>
          </a:endParaRPr>
        </a:p>
      </dgm:t>
    </dgm:pt>
    <dgm:pt modelId="{EEA64F27-8B36-46D4-A748-286F997A5951}" type="parTrans" cxnId="{76D22C59-7FA6-4A44-AEB3-6DCDDB101EAC}">
      <dgm:prSet/>
      <dgm:spPr/>
      <dgm:t>
        <a:bodyPr/>
        <a:lstStyle/>
        <a:p>
          <a:endParaRPr lang="ru-RU" sz="1600"/>
        </a:p>
      </dgm:t>
    </dgm:pt>
    <dgm:pt modelId="{C2C7FDDB-4F82-42C3-8C85-9345718136E6}" type="sibTrans" cxnId="{76D22C59-7FA6-4A44-AEB3-6DCDDB101EAC}">
      <dgm:prSet/>
      <dgm:spPr/>
      <dgm:t>
        <a:bodyPr/>
        <a:lstStyle/>
        <a:p>
          <a:endParaRPr lang="ru-RU" sz="1600"/>
        </a:p>
      </dgm:t>
    </dgm:pt>
    <dgm:pt modelId="{3C7BB20F-0C11-4370-9A95-9EEB225C72CC}" type="pres">
      <dgm:prSet presAssocID="{DC2D4988-0442-4048-AD4E-A1CAE943E388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72782EE-65DB-4089-99DD-A3BAFD4A09EF}" type="pres">
      <dgm:prSet presAssocID="{E15E3B43-6990-42BE-BA7D-471F54DD0C9C}" presName="centerShape" presStyleLbl="node0" presStyleIdx="0" presStyleCnt="1" custScaleX="228918" custScaleY="141526" custLinFactNeighborY="-2059"/>
      <dgm:spPr/>
      <dgm:t>
        <a:bodyPr/>
        <a:lstStyle/>
        <a:p>
          <a:endParaRPr lang="ru-RU"/>
        </a:p>
      </dgm:t>
    </dgm:pt>
    <dgm:pt modelId="{228BE428-E859-4364-BB3C-F9F911F72680}" type="pres">
      <dgm:prSet presAssocID="{EC65551D-A1BC-4A9A-B252-407A2962748F}" presName="node" presStyleLbl="node1" presStyleIdx="0" presStyleCnt="6" custScaleX="216044" custScaleY="144468" custRadScaleRad="105033" custRadScaleInc="374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AFFD401-B7A4-493C-B487-4696A243B82F}" type="pres">
      <dgm:prSet presAssocID="{EC65551D-A1BC-4A9A-B252-407A2962748F}" presName="dummy" presStyleCnt="0"/>
      <dgm:spPr/>
    </dgm:pt>
    <dgm:pt modelId="{42255953-C3D5-4A33-9CD2-B6661451EE8C}" type="pres">
      <dgm:prSet presAssocID="{16EC0967-54E9-437F-A8CC-214DFA6AB51C}" presName="sibTrans" presStyleLbl="sibTrans2D1" presStyleIdx="0" presStyleCnt="6"/>
      <dgm:spPr/>
      <dgm:t>
        <a:bodyPr/>
        <a:lstStyle/>
        <a:p>
          <a:endParaRPr lang="ru-RU"/>
        </a:p>
      </dgm:t>
    </dgm:pt>
    <dgm:pt modelId="{C87917C0-F4E1-4073-BD3E-8E1E3CB9710A}" type="pres">
      <dgm:prSet presAssocID="{26DFF5A6-B681-4788-BE85-185DCA08DFE2}" presName="node" presStyleLbl="node1" presStyleIdx="1" presStyleCnt="6" custScaleX="252626" custScaleY="161019" custRadScaleRad="141762" custRadScaleInc="4610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AF47644-3A73-4066-AD79-BC838C992523}" type="pres">
      <dgm:prSet presAssocID="{26DFF5A6-B681-4788-BE85-185DCA08DFE2}" presName="dummy" presStyleCnt="0"/>
      <dgm:spPr/>
    </dgm:pt>
    <dgm:pt modelId="{6A97AA83-5BD9-4560-AEA9-56E4E3F2BC26}" type="pres">
      <dgm:prSet presAssocID="{C2C7FDDB-4F82-42C3-8C85-9345718136E6}" presName="sibTrans" presStyleLbl="sibTrans2D1" presStyleIdx="1" presStyleCnt="6"/>
      <dgm:spPr/>
      <dgm:t>
        <a:bodyPr/>
        <a:lstStyle/>
        <a:p>
          <a:endParaRPr lang="ru-RU"/>
        </a:p>
      </dgm:t>
    </dgm:pt>
    <dgm:pt modelId="{D23CB715-4051-4F3D-8810-B66345B73309}" type="pres">
      <dgm:prSet presAssocID="{EDAEF274-7EA8-4E6C-8F71-F37D7C18ADCC}" presName="node" presStyleLbl="node1" presStyleIdx="2" presStyleCnt="6" custScaleX="234968" custScaleY="156004" custRadScaleRad="140571" custRadScaleInc="-4356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6D64263-498C-4E6D-BC64-6E95F17045D3}" type="pres">
      <dgm:prSet presAssocID="{EDAEF274-7EA8-4E6C-8F71-F37D7C18ADCC}" presName="dummy" presStyleCnt="0"/>
      <dgm:spPr/>
    </dgm:pt>
    <dgm:pt modelId="{E7472FBB-8E60-4B3E-81D9-75983B44407A}" type="pres">
      <dgm:prSet presAssocID="{268C1EC8-AE9C-4329-85F1-E1D09B58C264}" presName="sibTrans" presStyleLbl="sibTrans2D1" presStyleIdx="2" presStyleCnt="6"/>
      <dgm:spPr/>
      <dgm:t>
        <a:bodyPr/>
        <a:lstStyle/>
        <a:p>
          <a:endParaRPr lang="ru-RU"/>
        </a:p>
      </dgm:t>
    </dgm:pt>
    <dgm:pt modelId="{CBC2F409-D66D-4A83-BD0C-67F8C5DFCB9A}" type="pres">
      <dgm:prSet presAssocID="{CC2A35AF-83E6-44C5-BE1E-B47F80571E89}" presName="node" presStyleLbl="node1" presStyleIdx="3" presStyleCnt="6" custScaleX="262999" custScaleY="172676" custRadScaleRad="109997" custRadScaleInc="-1072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C3142BF-1F1C-4F97-A373-8025F6492721}" type="pres">
      <dgm:prSet presAssocID="{CC2A35AF-83E6-44C5-BE1E-B47F80571E89}" presName="dummy" presStyleCnt="0"/>
      <dgm:spPr/>
    </dgm:pt>
    <dgm:pt modelId="{326B6338-4F63-44BF-9302-376762053347}" type="pres">
      <dgm:prSet presAssocID="{DE915D7F-3468-47CC-92B3-8F8483522DC2}" presName="sibTrans" presStyleLbl="sibTrans2D1" presStyleIdx="3" presStyleCnt="6"/>
      <dgm:spPr/>
      <dgm:t>
        <a:bodyPr/>
        <a:lstStyle/>
        <a:p>
          <a:endParaRPr lang="ru-RU"/>
        </a:p>
      </dgm:t>
    </dgm:pt>
    <dgm:pt modelId="{A0E14EE3-72DB-4EC5-B742-2DBAAFB710A0}" type="pres">
      <dgm:prSet presAssocID="{909170B9-1699-458B-BB24-79AA347A2FFE}" presName="node" presStyleLbl="node1" presStyleIdx="4" presStyleCnt="6" custScaleX="204883" custScaleY="158214" custRadScaleRad="132173" custRadScaleInc="3476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AA1D431-283E-44EF-9A68-CC1945563900}" type="pres">
      <dgm:prSet presAssocID="{909170B9-1699-458B-BB24-79AA347A2FFE}" presName="dummy" presStyleCnt="0"/>
      <dgm:spPr/>
    </dgm:pt>
    <dgm:pt modelId="{70658020-71FC-483E-988F-E6BE4DC214F0}" type="pres">
      <dgm:prSet presAssocID="{016CBFE7-FFA1-469E-BD0E-C00556BD24F0}" presName="sibTrans" presStyleLbl="sibTrans2D1" presStyleIdx="4" presStyleCnt="6"/>
      <dgm:spPr/>
      <dgm:t>
        <a:bodyPr/>
        <a:lstStyle/>
        <a:p>
          <a:endParaRPr lang="ru-RU"/>
        </a:p>
      </dgm:t>
    </dgm:pt>
    <dgm:pt modelId="{706005DD-41FF-4832-B181-3087366BFB74}" type="pres">
      <dgm:prSet presAssocID="{059E5641-5B3F-4191-A7D5-02770C180FBF}" presName="node" presStyleLbl="node1" presStyleIdx="5" presStyleCnt="6" custScaleX="215201" custScaleY="161020" custRadScaleRad="136170" custRadScaleInc="-4162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851698C-BDBA-4DE5-A63A-77F9CB9C771F}" type="pres">
      <dgm:prSet presAssocID="{059E5641-5B3F-4191-A7D5-02770C180FBF}" presName="dummy" presStyleCnt="0"/>
      <dgm:spPr/>
    </dgm:pt>
    <dgm:pt modelId="{C29D5B4D-357C-4177-B826-0E164747FA23}" type="pres">
      <dgm:prSet presAssocID="{B4B99761-86A2-4930-A37B-876659302130}" presName="sibTrans" presStyleLbl="sibTrans2D1" presStyleIdx="5" presStyleCnt="6"/>
      <dgm:spPr/>
      <dgm:t>
        <a:bodyPr/>
        <a:lstStyle/>
        <a:p>
          <a:endParaRPr lang="ru-RU"/>
        </a:p>
      </dgm:t>
    </dgm:pt>
  </dgm:ptLst>
  <dgm:cxnLst>
    <dgm:cxn modelId="{405EB8A5-AAE4-4E31-BD89-D11CF0113D38}" type="presOf" srcId="{268C1EC8-AE9C-4329-85F1-E1D09B58C264}" destId="{E7472FBB-8E60-4B3E-81D9-75983B44407A}" srcOrd="0" destOrd="0" presId="urn:microsoft.com/office/officeart/2005/8/layout/radial6"/>
    <dgm:cxn modelId="{76D22C59-7FA6-4A44-AEB3-6DCDDB101EAC}" srcId="{E15E3B43-6990-42BE-BA7D-471F54DD0C9C}" destId="{26DFF5A6-B681-4788-BE85-185DCA08DFE2}" srcOrd="1" destOrd="0" parTransId="{EEA64F27-8B36-46D4-A748-286F997A5951}" sibTransId="{C2C7FDDB-4F82-42C3-8C85-9345718136E6}"/>
    <dgm:cxn modelId="{721FE986-6E03-423A-B89A-E02566BAD0DB}" type="presOf" srcId="{B4B99761-86A2-4930-A37B-876659302130}" destId="{C29D5B4D-357C-4177-B826-0E164747FA23}" srcOrd="0" destOrd="0" presId="urn:microsoft.com/office/officeart/2005/8/layout/radial6"/>
    <dgm:cxn modelId="{7A318C78-7871-43E1-8B65-37748EADA115}" srcId="{E15E3B43-6990-42BE-BA7D-471F54DD0C9C}" destId="{EDAEF274-7EA8-4E6C-8F71-F37D7C18ADCC}" srcOrd="2" destOrd="0" parTransId="{4FD9A581-380A-40CD-8E87-9986FEFC7DE0}" sibTransId="{268C1EC8-AE9C-4329-85F1-E1D09B58C264}"/>
    <dgm:cxn modelId="{D1E82C81-049A-404E-874C-838C61687866}" srcId="{DC2D4988-0442-4048-AD4E-A1CAE943E388}" destId="{E15E3B43-6990-42BE-BA7D-471F54DD0C9C}" srcOrd="0" destOrd="0" parTransId="{761ADB50-8AD4-44AA-8979-8EB7153B6F17}" sibTransId="{67C94C8B-281D-4337-B3D9-FF351B29BB4B}"/>
    <dgm:cxn modelId="{BC7EB0ED-F09A-4340-925F-080C84472992}" type="presOf" srcId="{DE915D7F-3468-47CC-92B3-8F8483522DC2}" destId="{326B6338-4F63-44BF-9302-376762053347}" srcOrd="0" destOrd="0" presId="urn:microsoft.com/office/officeart/2005/8/layout/radial6"/>
    <dgm:cxn modelId="{758F7BF5-D0D1-4B9B-A99E-D6071BFAC4D7}" srcId="{E15E3B43-6990-42BE-BA7D-471F54DD0C9C}" destId="{CC2A35AF-83E6-44C5-BE1E-B47F80571E89}" srcOrd="3" destOrd="0" parTransId="{2E5DC920-C9F7-4295-BDA8-784848E38EB1}" sibTransId="{DE915D7F-3468-47CC-92B3-8F8483522DC2}"/>
    <dgm:cxn modelId="{E137C325-965A-4FAC-B6C2-17E4D087B53A}" type="presOf" srcId="{059E5641-5B3F-4191-A7D5-02770C180FBF}" destId="{706005DD-41FF-4832-B181-3087366BFB74}" srcOrd="0" destOrd="0" presId="urn:microsoft.com/office/officeart/2005/8/layout/radial6"/>
    <dgm:cxn modelId="{D7FF8157-6E90-4CE3-ADF1-5DA834455F17}" type="presOf" srcId="{C2C7FDDB-4F82-42C3-8C85-9345718136E6}" destId="{6A97AA83-5BD9-4560-AEA9-56E4E3F2BC26}" srcOrd="0" destOrd="0" presId="urn:microsoft.com/office/officeart/2005/8/layout/radial6"/>
    <dgm:cxn modelId="{865E3D05-04FE-46D6-B8D0-EA96F31D0A3F}" type="presOf" srcId="{DC2D4988-0442-4048-AD4E-A1CAE943E388}" destId="{3C7BB20F-0C11-4370-9A95-9EEB225C72CC}" srcOrd="0" destOrd="0" presId="urn:microsoft.com/office/officeart/2005/8/layout/radial6"/>
    <dgm:cxn modelId="{54A38D76-C514-410A-8E24-1632B2506E99}" srcId="{E15E3B43-6990-42BE-BA7D-471F54DD0C9C}" destId="{059E5641-5B3F-4191-A7D5-02770C180FBF}" srcOrd="5" destOrd="0" parTransId="{CBCA7A7A-DA93-4F9E-87C0-5A556CDBE99C}" sibTransId="{B4B99761-86A2-4930-A37B-876659302130}"/>
    <dgm:cxn modelId="{887DF311-02BC-41EF-93D4-6A22B871F1D5}" type="presOf" srcId="{016CBFE7-FFA1-469E-BD0E-C00556BD24F0}" destId="{70658020-71FC-483E-988F-E6BE4DC214F0}" srcOrd="0" destOrd="0" presId="urn:microsoft.com/office/officeart/2005/8/layout/radial6"/>
    <dgm:cxn modelId="{20D3BDB5-276F-4762-B427-3F6A293BC34A}" srcId="{E15E3B43-6990-42BE-BA7D-471F54DD0C9C}" destId="{EC65551D-A1BC-4A9A-B252-407A2962748F}" srcOrd="0" destOrd="0" parTransId="{D1AE8D02-D433-41DB-997E-76AAE29DFECF}" sibTransId="{16EC0967-54E9-437F-A8CC-214DFA6AB51C}"/>
    <dgm:cxn modelId="{EA5053CC-7C3B-44F6-B53B-D880FA240095}" type="presOf" srcId="{909170B9-1699-458B-BB24-79AA347A2FFE}" destId="{A0E14EE3-72DB-4EC5-B742-2DBAAFB710A0}" srcOrd="0" destOrd="0" presId="urn:microsoft.com/office/officeart/2005/8/layout/radial6"/>
    <dgm:cxn modelId="{383FFBCE-F222-46F8-83E8-9FE8BC6F4D77}" type="presOf" srcId="{16EC0967-54E9-437F-A8CC-214DFA6AB51C}" destId="{42255953-C3D5-4A33-9CD2-B6661451EE8C}" srcOrd="0" destOrd="0" presId="urn:microsoft.com/office/officeart/2005/8/layout/radial6"/>
    <dgm:cxn modelId="{CDCEFB30-51DE-476A-AFCA-6416AE12ED4E}" type="presOf" srcId="{EC65551D-A1BC-4A9A-B252-407A2962748F}" destId="{228BE428-E859-4364-BB3C-F9F911F72680}" srcOrd="0" destOrd="0" presId="urn:microsoft.com/office/officeart/2005/8/layout/radial6"/>
    <dgm:cxn modelId="{7E8A2435-9A3C-4629-A181-6E74C959E37A}" type="presOf" srcId="{E15E3B43-6990-42BE-BA7D-471F54DD0C9C}" destId="{D72782EE-65DB-4089-99DD-A3BAFD4A09EF}" srcOrd="0" destOrd="0" presId="urn:microsoft.com/office/officeart/2005/8/layout/radial6"/>
    <dgm:cxn modelId="{738538F5-3248-4377-96A9-84747DACA475}" type="presOf" srcId="{CC2A35AF-83E6-44C5-BE1E-B47F80571E89}" destId="{CBC2F409-D66D-4A83-BD0C-67F8C5DFCB9A}" srcOrd="0" destOrd="0" presId="urn:microsoft.com/office/officeart/2005/8/layout/radial6"/>
    <dgm:cxn modelId="{021DDCC2-6AE4-4F5B-BC28-11DAEB4F4802}" type="presOf" srcId="{26DFF5A6-B681-4788-BE85-185DCA08DFE2}" destId="{C87917C0-F4E1-4073-BD3E-8E1E3CB9710A}" srcOrd="0" destOrd="0" presId="urn:microsoft.com/office/officeart/2005/8/layout/radial6"/>
    <dgm:cxn modelId="{7C255E61-B934-45FB-B659-7B72D4ABE2D6}" srcId="{E15E3B43-6990-42BE-BA7D-471F54DD0C9C}" destId="{909170B9-1699-458B-BB24-79AA347A2FFE}" srcOrd="4" destOrd="0" parTransId="{CE3928EF-9D33-48F2-9FAF-441338EB688C}" sibTransId="{016CBFE7-FFA1-469E-BD0E-C00556BD24F0}"/>
    <dgm:cxn modelId="{898FAFA6-2A93-4383-8A9E-2EAB4464997F}" type="presOf" srcId="{EDAEF274-7EA8-4E6C-8F71-F37D7C18ADCC}" destId="{D23CB715-4051-4F3D-8810-B66345B73309}" srcOrd="0" destOrd="0" presId="urn:microsoft.com/office/officeart/2005/8/layout/radial6"/>
    <dgm:cxn modelId="{FE126023-1847-4C12-8F53-ADD371329329}" type="presParOf" srcId="{3C7BB20F-0C11-4370-9A95-9EEB225C72CC}" destId="{D72782EE-65DB-4089-99DD-A3BAFD4A09EF}" srcOrd="0" destOrd="0" presId="urn:microsoft.com/office/officeart/2005/8/layout/radial6"/>
    <dgm:cxn modelId="{1894835E-5864-4E9F-A49D-2F689FC421CF}" type="presParOf" srcId="{3C7BB20F-0C11-4370-9A95-9EEB225C72CC}" destId="{228BE428-E859-4364-BB3C-F9F911F72680}" srcOrd="1" destOrd="0" presId="urn:microsoft.com/office/officeart/2005/8/layout/radial6"/>
    <dgm:cxn modelId="{83F87EF6-A3E1-456F-8ED2-0C7AC8524465}" type="presParOf" srcId="{3C7BB20F-0C11-4370-9A95-9EEB225C72CC}" destId="{1AFFD401-B7A4-493C-B487-4696A243B82F}" srcOrd="2" destOrd="0" presId="urn:microsoft.com/office/officeart/2005/8/layout/radial6"/>
    <dgm:cxn modelId="{E056191D-89CC-426F-BF70-D98A839E3265}" type="presParOf" srcId="{3C7BB20F-0C11-4370-9A95-9EEB225C72CC}" destId="{42255953-C3D5-4A33-9CD2-B6661451EE8C}" srcOrd="3" destOrd="0" presId="urn:microsoft.com/office/officeart/2005/8/layout/radial6"/>
    <dgm:cxn modelId="{78DD4ACB-DF1C-46C8-A0AA-9F0A14D3835D}" type="presParOf" srcId="{3C7BB20F-0C11-4370-9A95-9EEB225C72CC}" destId="{C87917C0-F4E1-4073-BD3E-8E1E3CB9710A}" srcOrd="4" destOrd="0" presId="urn:microsoft.com/office/officeart/2005/8/layout/radial6"/>
    <dgm:cxn modelId="{92FD7E5D-C6AB-401C-9213-C442EBFAF696}" type="presParOf" srcId="{3C7BB20F-0C11-4370-9A95-9EEB225C72CC}" destId="{9AF47644-3A73-4066-AD79-BC838C992523}" srcOrd="5" destOrd="0" presId="urn:microsoft.com/office/officeart/2005/8/layout/radial6"/>
    <dgm:cxn modelId="{179D4E9E-91D8-4339-A59B-CCD39AFB8A26}" type="presParOf" srcId="{3C7BB20F-0C11-4370-9A95-9EEB225C72CC}" destId="{6A97AA83-5BD9-4560-AEA9-56E4E3F2BC26}" srcOrd="6" destOrd="0" presId="urn:microsoft.com/office/officeart/2005/8/layout/radial6"/>
    <dgm:cxn modelId="{084568AD-26DC-41A4-8A88-F069031CAF3D}" type="presParOf" srcId="{3C7BB20F-0C11-4370-9A95-9EEB225C72CC}" destId="{D23CB715-4051-4F3D-8810-B66345B73309}" srcOrd="7" destOrd="0" presId="urn:microsoft.com/office/officeart/2005/8/layout/radial6"/>
    <dgm:cxn modelId="{A8BC9589-26A4-4148-BAF8-6F52F9CA6F96}" type="presParOf" srcId="{3C7BB20F-0C11-4370-9A95-9EEB225C72CC}" destId="{86D64263-498C-4E6D-BC64-6E95F17045D3}" srcOrd="8" destOrd="0" presId="urn:microsoft.com/office/officeart/2005/8/layout/radial6"/>
    <dgm:cxn modelId="{2781F369-7160-4704-AB60-674C549486AD}" type="presParOf" srcId="{3C7BB20F-0C11-4370-9A95-9EEB225C72CC}" destId="{E7472FBB-8E60-4B3E-81D9-75983B44407A}" srcOrd="9" destOrd="0" presId="urn:microsoft.com/office/officeart/2005/8/layout/radial6"/>
    <dgm:cxn modelId="{83FD9A39-5F44-437C-9DF5-9741A008528C}" type="presParOf" srcId="{3C7BB20F-0C11-4370-9A95-9EEB225C72CC}" destId="{CBC2F409-D66D-4A83-BD0C-67F8C5DFCB9A}" srcOrd="10" destOrd="0" presId="urn:microsoft.com/office/officeart/2005/8/layout/radial6"/>
    <dgm:cxn modelId="{88D89B7D-01CF-4884-8E1C-98422623204D}" type="presParOf" srcId="{3C7BB20F-0C11-4370-9A95-9EEB225C72CC}" destId="{0C3142BF-1F1C-4F97-A373-8025F6492721}" srcOrd="11" destOrd="0" presId="urn:microsoft.com/office/officeart/2005/8/layout/radial6"/>
    <dgm:cxn modelId="{940448E9-0F73-4066-BA75-03E0905E8976}" type="presParOf" srcId="{3C7BB20F-0C11-4370-9A95-9EEB225C72CC}" destId="{326B6338-4F63-44BF-9302-376762053347}" srcOrd="12" destOrd="0" presId="urn:microsoft.com/office/officeart/2005/8/layout/radial6"/>
    <dgm:cxn modelId="{595D25E7-AC9F-43EC-90F3-C0696E3423B9}" type="presParOf" srcId="{3C7BB20F-0C11-4370-9A95-9EEB225C72CC}" destId="{A0E14EE3-72DB-4EC5-B742-2DBAAFB710A0}" srcOrd="13" destOrd="0" presId="urn:microsoft.com/office/officeart/2005/8/layout/radial6"/>
    <dgm:cxn modelId="{C56852AD-0E40-4B6B-B1C0-E82571F04FB5}" type="presParOf" srcId="{3C7BB20F-0C11-4370-9A95-9EEB225C72CC}" destId="{9AA1D431-283E-44EF-9A68-CC1945563900}" srcOrd="14" destOrd="0" presId="urn:microsoft.com/office/officeart/2005/8/layout/radial6"/>
    <dgm:cxn modelId="{E0149942-48E3-4635-A6BA-172CDDBAE58A}" type="presParOf" srcId="{3C7BB20F-0C11-4370-9A95-9EEB225C72CC}" destId="{70658020-71FC-483E-988F-E6BE4DC214F0}" srcOrd="15" destOrd="0" presId="urn:microsoft.com/office/officeart/2005/8/layout/radial6"/>
    <dgm:cxn modelId="{7B3FAB42-6D9C-49E7-81EB-B42C6C00EF30}" type="presParOf" srcId="{3C7BB20F-0C11-4370-9A95-9EEB225C72CC}" destId="{706005DD-41FF-4832-B181-3087366BFB74}" srcOrd="16" destOrd="0" presId="urn:microsoft.com/office/officeart/2005/8/layout/radial6"/>
    <dgm:cxn modelId="{FB084A05-EA24-4324-A65D-8286D4B9AC6F}" type="presParOf" srcId="{3C7BB20F-0C11-4370-9A95-9EEB225C72CC}" destId="{9851698C-BDBA-4DE5-A63A-77F9CB9C771F}" srcOrd="17" destOrd="0" presId="urn:microsoft.com/office/officeart/2005/8/layout/radial6"/>
    <dgm:cxn modelId="{0521BDD5-C1C0-41E7-A468-D0214505E289}" type="presParOf" srcId="{3C7BB20F-0C11-4370-9A95-9EEB225C72CC}" destId="{C29D5B4D-357C-4177-B826-0E164747FA23}" srcOrd="18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1ED1AD39-58A8-432B-B126-352B5284CD5A}" type="doc">
      <dgm:prSet loTypeId="urn:microsoft.com/office/officeart/2005/8/layout/radial5" loCatId="relationship" qsTypeId="urn:microsoft.com/office/officeart/2005/8/quickstyle/simple3" qsCatId="simple" csTypeId="urn:microsoft.com/office/officeart/2005/8/colors/accent6_5" csCatId="accent6" phldr="1"/>
      <dgm:spPr/>
      <dgm:t>
        <a:bodyPr/>
        <a:lstStyle/>
        <a:p>
          <a:endParaRPr lang="ru-RU"/>
        </a:p>
      </dgm:t>
    </dgm:pt>
    <dgm:pt modelId="{39D41B9D-9FDC-4946-8C4D-D805E8CF5E62}">
      <dgm:prSet phldrT="[Текст]" custT="1"/>
      <dgm:spPr>
        <a:solidFill>
          <a:schemeClr val="accent2">
            <a:lumMod val="40000"/>
            <a:lumOff val="60000"/>
          </a:schemeClr>
        </a:solidFill>
      </dgm:spPr>
      <dgm:t>
        <a:bodyPr/>
        <a:lstStyle/>
        <a:p>
          <a:r>
            <a:rPr lang="ru-RU" sz="1800" b="1" dirty="0" smtClean="0">
              <a:solidFill>
                <a:schemeClr val="tx2"/>
              </a:solidFill>
            </a:rPr>
            <a:t>Химический фактор</a:t>
          </a:r>
        </a:p>
        <a:p>
          <a:r>
            <a:rPr lang="ru-RU" sz="1200" b="0" dirty="0" smtClean="0">
              <a:solidFill>
                <a:schemeClr val="tx2"/>
              </a:solidFill>
            </a:rPr>
            <a:t>(химические вещества и смеси, измеряемые в воздухе рабочей зоны и на кожных покровах работников, в т.ч. некоторые вещества биологической природы, получаемые химическим синтезом и (или) для контроля содержания которых используют методы химического анализа )</a:t>
          </a:r>
          <a:endParaRPr lang="ru-RU" sz="1200" b="0" dirty="0">
            <a:solidFill>
              <a:schemeClr val="tx2"/>
            </a:solidFill>
          </a:endParaRPr>
        </a:p>
      </dgm:t>
    </dgm:pt>
    <dgm:pt modelId="{ECD9DB39-33A6-49B9-A999-240A2E6A01B5}" type="parTrans" cxnId="{83955F59-A206-4249-92CF-4624C65B54F4}">
      <dgm:prSet/>
      <dgm:spPr/>
      <dgm:t>
        <a:bodyPr/>
        <a:lstStyle/>
        <a:p>
          <a:endParaRPr lang="ru-RU"/>
        </a:p>
      </dgm:t>
    </dgm:pt>
    <dgm:pt modelId="{A2BCC605-AB3A-4A48-A729-C72E8FF7F299}" type="sibTrans" cxnId="{83955F59-A206-4249-92CF-4624C65B54F4}">
      <dgm:prSet/>
      <dgm:spPr/>
      <dgm:t>
        <a:bodyPr/>
        <a:lstStyle/>
        <a:p>
          <a:endParaRPr lang="ru-RU"/>
        </a:p>
      </dgm:t>
    </dgm:pt>
    <dgm:pt modelId="{25FBE2C8-50C0-47F7-A019-ED1D21F2C7A3}">
      <dgm:prSet phldrT="[Текст]"/>
      <dgm:spPr>
        <a:solidFill>
          <a:schemeClr val="accent4">
            <a:lumMod val="40000"/>
            <a:lumOff val="60000"/>
          </a:schemeClr>
        </a:solidFill>
      </dgm:spPr>
      <dgm:t>
        <a:bodyPr/>
        <a:lstStyle/>
        <a:p>
          <a:r>
            <a:rPr lang="ru-RU" dirty="0" smtClean="0">
              <a:solidFill>
                <a:schemeClr val="tx2"/>
              </a:solidFill>
            </a:rPr>
            <a:t>гормоны</a:t>
          </a:r>
          <a:endParaRPr lang="ru-RU" dirty="0">
            <a:solidFill>
              <a:schemeClr val="tx2"/>
            </a:solidFill>
          </a:endParaRPr>
        </a:p>
      </dgm:t>
    </dgm:pt>
    <dgm:pt modelId="{D4BED4B0-17C0-440A-AF2C-BCAE0E90DFC4}" type="parTrans" cxnId="{2C95BAAD-61C8-4567-B73F-534B70F010B7}">
      <dgm:prSet/>
      <dgm:spPr>
        <a:solidFill>
          <a:schemeClr val="accent6">
            <a:lumMod val="60000"/>
            <a:lumOff val="40000"/>
            <a:alpha val="30000"/>
          </a:schemeClr>
        </a:solidFill>
        <a:ln>
          <a:solidFill>
            <a:schemeClr val="tx2"/>
          </a:solidFill>
        </a:ln>
      </dgm:spPr>
      <dgm:t>
        <a:bodyPr/>
        <a:lstStyle/>
        <a:p>
          <a:endParaRPr lang="ru-RU"/>
        </a:p>
      </dgm:t>
    </dgm:pt>
    <dgm:pt modelId="{FF38CA3B-86B5-4D1B-BF68-2DBE3957C319}" type="sibTrans" cxnId="{2C95BAAD-61C8-4567-B73F-534B70F010B7}">
      <dgm:prSet/>
      <dgm:spPr/>
      <dgm:t>
        <a:bodyPr/>
        <a:lstStyle/>
        <a:p>
          <a:endParaRPr lang="ru-RU"/>
        </a:p>
      </dgm:t>
    </dgm:pt>
    <dgm:pt modelId="{CDC28867-06FC-40CA-890E-C20C7E1307AC}">
      <dgm:prSet phldrT="[Текст]"/>
      <dgm:spPr>
        <a:solidFill>
          <a:schemeClr val="accent4">
            <a:lumMod val="40000"/>
            <a:lumOff val="60000"/>
          </a:schemeClr>
        </a:solidFill>
      </dgm:spPr>
      <dgm:t>
        <a:bodyPr/>
        <a:lstStyle/>
        <a:p>
          <a:r>
            <a:rPr lang="ru-RU" dirty="0" smtClean="0">
              <a:solidFill>
                <a:schemeClr val="tx2"/>
              </a:solidFill>
            </a:rPr>
            <a:t>витамины</a:t>
          </a:r>
          <a:endParaRPr lang="ru-RU" dirty="0">
            <a:solidFill>
              <a:schemeClr val="tx2"/>
            </a:solidFill>
          </a:endParaRPr>
        </a:p>
      </dgm:t>
    </dgm:pt>
    <dgm:pt modelId="{6DD312FF-BA34-47B8-A8FA-AD07107F413E}" type="parTrans" cxnId="{2C37BEAC-7F83-425D-8D50-902873C11885}">
      <dgm:prSet/>
      <dgm:spPr>
        <a:solidFill>
          <a:schemeClr val="accent6">
            <a:lumMod val="60000"/>
            <a:lumOff val="40000"/>
            <a:alpha val="30000"/>
          </a:schemeClr>
        </a:solidFill>
        <a:ln>
          <a:solidFill>
            <a:schemeClr val="tx2"/>
          </a:solidFill>
        </a:ln>
      </dgm:spPr>
      <dgm:t>
        <a:bodyPr/>
        <a:lstStyle/>
        <a:p>
          <a:endParaRPr lang="ru-RU"/>
        </a:p>
      </dgm:t>
    </dgm:pt>
    <dgm:pt modelId="{AC4028DF-A615-448E-85BA-EA6DDCE84803}" type="sibTrans" cxnId="{2C37BEAC-7F83-425D-8D50-902873C11885}">
      <dgm:prSet/>
      <dgm:spPr/>
      <dgm:t>
        <a:bodyPr/>
        <a:lstStyle/>
        <a:p>
          <a:endParaRPr lang="ru-RU"/>
        </a:p>
      </dgm:t>
    </dgm:pt>
    <dgm:pt modelId="{A9481A5A-01C6-482F-A53F-76885F7C66C7}">
      <dgm:prSet phldrT="[Текст]"/>
      <dgm:spPr>
        <a:solidFill>
          <a:schemeClr val="accent4">
            <a:lumMod val="40000"/>
            <a:lumOff val="60000"/>
          </a:schemeClr>
        </a:solidFill>
      </dgm:spPr>
      <dgm:t>
        <a:bodyPr/>
        <a:lstStyle/>
        <a:p>
          <a:r>
            <a:rPr lang="ru-RU" dirty="0" smtClean="0">
              <a:solidFill>
                <a:schemeClr val="tx2"/>
              </a:solidFill>
            </a:rPr>
            <a:t>ферменты</a:t>
          </a:r>
          <a:endParaRPr lang="ru-RU" dirty="0">
            <a:solidFill>
              <a:schemeClr val="tx2"/>
            </a:solidFill>
          </a:endParaRPr>
        </a:p>
      </dgm:t>
    </dgm:pt>
    <dgm:pt modelId="{B3CF2A29-ED67-4135-84C1-C47507192063}" type="parTrans" cxnId="{EFF9BE91-F660-410B-9B3B-EBE562F4FCD8}">
      <dgm:prSet/>
      <dgm:spPr>
        <a:solidFill>
          <a:schemeClr val="accent6">
            <a:lumMod val="60000"/>
            <a:lumOff val="40000"/>
            <a:alpha val="30000"/>
          </a:schemeClr>
        </a:solidFill>
        <a:ln>
          <a:solidFill>
            <a:schemeClr val="tx2"/>
          </a:solidFill>
        </a:ln>
      </dgm:spPr>
      <dgm:t>
        <a:bodyPr/>
        <a:lstStyle/>
        <a:p>
          <a:endParaRPr lang="ru-RU"/>
        </a:p>
      </dgm:t>
    </dgm:pt>
    <dgm:pt modelId="{8769846E-57BD-424B-8071-B1BFC0CB7A08}" type="sibTrans" cxnId="{EFF9BE91-F660-410B-9B3B-EBE562F4FCD8}">
      <dgm:prSet/>
      <dgm:spPr/>
      <dgm:t>
        <a:bodyPr/>
        <a:lstStyle/>
        <a:p>
          <a:endParaRPr lang="ru-RU"/>
        </a:p>
      </dgm:t>
    </dgm:pt>
    <dgm:pt modelId="{BB8F2F3F-0FBD-4099-A76B-40455CB7FA94}">
      <dgm:prSet phldrT="[Текст]"/>
      <dgm:spPr>
        <a:solidFill>
          <a:schemeClr val="accent4">
            <a:lumMod val="40000"/>
            <a:lumOff val="60000"/>
          </a:schemeClr>
        </a:solidFill>
      </dgm:spPr>
      <dgm:t>
        <a:bodyPr/>
        <a:lstStyle/>
        <a:p>
          <a:r>
            <a:rPr lang="ru-RU" dirty="0" smtClean="0">
              <a:solidFill>
                <a:schemeClr val="tx2"/>
              </a:solidFill>
            </a:rPr>
            <a:t>антибиотики</a:t>
          </a:r>
          <a:endParaRPr lang="ru-RU" dirty="0">
            <a:solidFill>
              <a:schemeClr val="tx2"/>
            </a:solidFill>
          </a:endParaRPr>
        </a:p>
      </dgm:t>
    </dgm:pt>
    <dgm:pt modelId="{BDE9A80F-1AB2-4C3F-8350-00BDDE16088B}" type="parTrans" cxnId="{C4330022-E77F-4604-B730-4018CC3D3760}">
      <dgm:prSet/>
      <dgm:spPr>
        <a:solidFill>
          <a:schemeClr val="accent6">
            <a:lumMod val="60000"/>
            <a:lumOff val="40000"/>
            <a:alpha val="30000"/>
          </a:schemeClr>
        </a:solidFill>
        <a:ln>
          <a:solidFill>
            <a:schemeClr val="tx2"/>
          </a:solidFill>
        </a:ln>
      </dgm:spPr>
      <dgm:t>
        <a:bodyPr/>
        <a:lstStyle/>
        <a:p>
          <a:endParaRPr lang="ru-RU"/>
        </a:p>
      </dgm:t>
    </dgm:pt>
    <dgm:pt modelId="{DA18F184-5293-4C33-BA70-0EEC759B0769}" type="sibTrans" cxnId="{C4330022-E77F-4604-B730-4018CC3D3760}">
      <dgm:prSet/>
      <dgm:spPr/>
      <dgm:t>
        <a:bodyPr/>
        <a:lstStyle/>
        <a:p>
          <a:endParaRPr lang="ru-RU"/>
        </a:p>
      </dgm:t>
    </dgm:pt>
    <dgm:pt modelId="{0841DA6F-8379-4699-811A-AE474BA78875}">
      <dgm:prSet phldrT="[Текст]"/>
      <dgm:spPr>
        <a:solidFill>
          <a:schemeClr val="accent4">
            <a:lumMod val="40000"/>
            <a:lumOff val="60000"/>
          </a:schemeClr>
        </a:solidFill>
      </dgm:spPr>
      <dgm:t>
        <a:bodyPr/>
        <a:lstStyle/>
        <a:p>
          <a:r>
            <a:rPr lang="ru-RU" dirty="0" smtClean="0">
              <a:solidFill>
                <a:schemeClr val="tx2"/>
              </a:solidFill>
            </a:rPr>
            <a:t>белковые препараты</a:t>
          </a:r>
          <a:endParaRPr lang="ru-RU" dirty="0">
            <a:solidFill>
              <a:schemeClr val="tx2"/>
            </a:solidFill>
          </a:endParaRPr>
        </a:p>
      </dgm:t>
    </dgm:pt>
    <dgm:pt modelId="{192FB06E-6259-481C-9B84-93AA6AB29CC7}" type="parTrans" cxnId="{8C5DE591-08F7-42F6-9746-3EA5FC25204C}">
      <dgm:prSet/>
      <dgm:spPr>
        <a:solidFill>
          <a:schemeClr val="accent6">
            <a:lumMod val="60000"/>
            <a:lumOff val="40000"/>
            <a:alpha val="30000"/>
          </a:schemeClr>
        </a:solidFill>
        <a:ln>
          <a:solidFill>
            <a:schemeClr val="tx2"/>
          </a:solidFill>
        </a:ln>
      </dgm:spPr>
      <dgm:t>
        <a:bodyPr/>
        <a:lstStyle/>
        <a:p>
          <a:endParaRPr lang="ru-RU"/>
        </a:p>
      </dgm:t>
    </dgm:pt>
    <dgm:pt modelId="{EA292D9C-2B7D-43CF-A26C-144D3A9CAA4A}" type="sibTrans" cxnId="{8C5DE591-08F7-42F6-9746-3EA5FC25204C}">
      <dgm:prSet/>
      <dgm:spPr/>
      <dgm:t>
        <a:bodyPr/>
        <a:lstStyle/>
        <a:p>
          <a:endParaRPr lang="ru-RU"/>
        </a:p>
      </dgm:t>
    </dgm:pt>
    <dgm:pt modelId="{9A97D2AA-39DC-4862-91AF-C1AB67A2C513}" type="pres">
      <dgm:prSet presAssocID="{1ED1AD39-58A8-432B-B126-352B5284CD5A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28B3794-361C-4B97-A103-3FB28DF2110D}" type="pres">
      <dgm:prSet presAssocID="{39D41B9D-9FDC-4946-8C4D-D805E8CF5E62}" presName="centerShape" presStyleLbl="node0" presStyleIdx="0" presStyleCnt="1" custScaleX="260392" custScaleY="220712" custLinFactNeighborX="-2079" custLinFactNeighborY="17020"/>
      <dgm:spPr/>
      <dgm:t>
        <a:bodyPr/>
        <a:lstStyle/>
        <a:p>
          <a:endParaRPr lang="ru-RU"/>
        </a:p>
      </dgm:t>
    </dgm:pt>
    <dgm:pt modelId="{12D616FA-409D-4F3A-B572-2EB1853F0DE7}" type="pres">
      <dgm:prSet presAssocID="{D4BED4B0-17C0-440A-AF2C-BCAE0E90DFC4}" presName="parTrans" presStyleLbl="sibTrans2D1" presStyleIdx="0" presStyleCnt="5"/>
      <dgm:spPr/>
      <dgm:t>
        <a:bodyPr/>
        <a:lstStyle/>
        <a:p>
          <a:endParaRPr lang="ru-RU"/>
        </a:p>
      </dgm:t>
    </dgm:pt>
    <dgm:pt modelId="{1F1FBEDB-F124-4975-A3DC-7AE30AAC669B}" type="pres">
      <dgm:prSet presAssocID="{D4BED4B0-17C0-440A-AF2C-BCAE0E90DFC4}" presName="connectorText" presStyleLbl="sibTrans2D1" presStyleIdx="0" presStyleCnt="5"/>
      <dgm:spPr/>
      <dgm:t>
        <a:bodyPr/>
        <a:lstStyle/>
        <a:p>
          <a:endParaRPr lang="ru-RU"/>
        </a:p>
      </dgm:t>
    </dgm:pt>
    <dgm:pt modelId="{8DA293A0-7B3A-4882-9059-680702C47F4A}" type="pres">
      <dgm:prSet presAssocID="{25FBE2C8-50C0-47F7-A019-ED1D21F2C7A3}" presName="node" presStyleLbl="node1" presStyleIdx="0" presStyleCnt="5" custRadScaleRad="104594" custRadScaleInc="-1664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F304BBB-18AF-4E1B-AF0B-19701BA1F48D}" type="pres">
      <dgm:prSet presAssocID="{6DD312FF-BA34-47B8-A8FA-AD07107F413E}" presName="parTrans" presStyleLbl="sibTrans2D1" presStyleIdx="1" presStyleCnt="5"/>
      <dgm:spPr/>
      <dgm:t>
        <a:bodyPr/>
        <a:lstStyle/>
        <a:p>
          <a:endParaRPr lang="ru-RU"/>
        </a:p>
      </dgm:t>
    </dgm:pt>
    <dgm:pt modelId="{76BF13DF-28DD-4058-9E03-0CDD1F8E57B9}" type="pres">
      <dgm:prSet presAssocID="{6DD312FF-BA34-47B8-A8FA-AD07107F413E}" presName="connectorText" presStyleLbl="sibTrans2D1" presStyleIdx="1" presStyleCnt="5"/>
      <dgm:spPr/>
      <dgm:t>
        <a:bodyPr/>
        <a:lstStyle/>
        <a:p>
          <a:endParaRPr lang="ru-RU"/>
        </a:p>
      </dgm:t>
    </dgm:pt>
    <dgm:pt modelId="{20DCCE48-1396-4399-847A-9AFD83E5A792}" type="pres">
      <dgm:prSet presAssocID="{CDC28867-06FC-40CA-890E-C20C7E1307AC}" presName="node" presStyleLbl="node1" presStyleIdx="1" presStyleCnt="5" custRadScaleRad="151851" custRadScaleInc="-122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5DA514B-2387-4971-AE83-34D43E715C2F}" type="pres">
      <dgm:prSet presAssocID="{192FB06E-6259-481C-9B84-93AA6AB29CC7}" presName="parTrans" presStyleLbl="sibTrans2D1" presStyleIdx="2" presStyleCnt="5"/>
      <dgm:spPr/>
      <dgm:t>
        <a:bodyPr/>
        <a:lstStyle/>
        <a:p>
          <a:endParaRPr lang="ru-RU"/>
        </a:p>
      </dgm:t>
    </dgm:pt>
    <dgm:pt modelId="{E9D24B42-050B-43A1-B560-7FC23F881259}" type="pres">
      <dgm:prSet presAssocID="{192FB06E-6259-481C-9B84-93AA6AB29CC7}" presName="connectorText" presStyleLbl="sibTrans2D1" presStyleIdx="2" presStyleCnt="5"/>
      <dgm:spPr/>
      <dgm:t>
        <a:bodyPr/>
        <a:lstStyle/>
        <a:p>
          <a:endParaRPr lang="ru-RU"/>
        </a:p>
      </dgm:t>
    </dgm:pt>
    <dgm:pt modelId="{8424BB46-D646-44A2-87C3-9BA03CE67194}" type="pres">
      <dgm:prSet presAssocID="{0841DA6F-8379-4699-811A-AE474BA78875}" presName="node" presStyleLbl="node1" presStyleIdx="2" presStyleCnt="5" custRadScaleRad="170381" custRadScaleInc="-8434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D06840F-0D88-4DB2-B88F-A8D78334FC03}" type="pres">
      <dgm:prSet presAssocID="{B3CF2A29-ED67-4135-84C1-C47507192063}" presName="parTrans" presStyleLbl="sibTrans2D1" presStyleIdx="3" presStyleCnt="5"/>
      <dgm:spPr/>
      <dgm:t>
        <a:bodyPr/>
        <a:lstStyle/>
        <a:p>
          <a:endParaRPr lang="ru-RU"/>
        </a:p>
      </dgm:t>
    </dgm:pt>
    <dgm:pt modelId="{4AD8118A-44FA-4BF9-9DF1-A41250B45FBA}" type="pres">
      <dgm:prSet presAssocID="{B3CF2A29-ED67-4135-84C1-C47507192063}" presName="connectorText" presStyleLbl="sibTrans2D1" presStyleIdx="3" presStyleCnt="5"/>
      <dgm:spPr/>
      <dgm:t>
        <a:bodyPr/>
        <a:lstStyle/>
        <a:p>
          <a:endParaRPr lang="ru-RU"/>
        </a:p>
      </dgm:t>
    </dgm:pt>
    <dgm:pt modelId="{7A80CDB5-DFB6-4D22-90D9-511B507040C9}" type="pres">
      <dgm:prSet presAssocID="{A9481A5A-01C6-482F-A53F-76885F7C66C7}" presName="node" presStyleLbl="node1" presStyleIdx="3" presStyleCnt="5" custRadScaleRad="181551" custRadScaleInc="9385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5193750-A1B1-42EC-93CE-4C25975AEE4E}" type="pres">
      <dgm:prSet presAssocID="{BDE9A80F-1AB2-4C3F-8350-00BDDE16088B}" presName="parTrans" presStyleLbl="sibTrans2D1" presStyleIdx="4" presStyleCnt="5"/>
      <dgm:spPr/>
      <dgm:t>
        <a:bodyPr/>
        <a:lstStyle/>
        <a:p>
          <a:endParaRPr lang="ru-RU"/>
        </a:p>
      </dgm:t>
    </dgm:pt>
    <dgm:pt modelId="{9D892FB3-DD23-48C9-82A6-86B5625BAF00}" type="pres">
      <dgm:prSet presAssocID="{BDE9A80F-1AB2-4C3F-8350-00BDDE16088B}" presName="connectorText" presStyleLbl="sibTrans2D1" presStyleIdx="4" presStyleCnt="5"/>
      <dgm:spPr/>
      <dgm:t>
        <a:bodyPr/>
        <a:lstStyle/>
        <a:p>
          <a:endParaRPr lang="ru-RU"/>
        </a:p>
      </dgm:t>
    </dgm:pt>
    <dgm:pt modelId="{82FE1AFE-32F4-4A4E-83E2-9BC1B1FA98E1}" type="pres">
      <dgm:prSet presAssocID="{BB8F2F3F-0FBD-4099-A76B-40455CB7FA94}" presName="node" presStyleLbl="node1" presStyleIdx="4" presStyleCnt="5" custRadScaleRad="154420" custRadScaleInc="-81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986DA90-239F-4C05-BD1A-A8C9C99B2E0B}" type="presOf" srcId="{1ED1AD39-58A8-432B-B126-352B5284CD5A}" destId="{9A97D2AA-39DC-4862-91AF-C1AB67A2C513}" srcOrd="0" destOrd="0" presId="urn:microsoft.com/office/officeart/2005/8/layout/radial5"/>
    <dgm:cxn modelId="{0FE367B5-1456-452D-89E7-2D1323CE6AF2}" type="presOf" srcId="{B3CF2A29-ED67-4135-84C1-C47507192063}" destId="{4AD8118A-44FA-4BF9-9DF1-A41250B45FBA}" srcOrd="1" destOrd="0" presId="urn:microsoft.com/office/officeart/2005/8/layout/radial5"/>
    <dgm:cxn modelId="{23347F43-BDB8-45A8-917C-5B8471CD659F}" type="presOf" srcId="{BB8F2F3F-0FBD-4099-A76B-40455CB7FA94}" destId="{82FE1AFE-32F4-4A4E-83E2-9BC1B1FA98E1}" srcOrd="0" destOrd="0" presId="urn:microsoft.com/office/officeart/2005/8/layout/radial5"/>
    <dgm:cxn modelId="{2C95BAAD-61C8-4567-B73F-534B70F010B7}" srcId="{39D41B9D-9FDC-4946-8C4D-D805E8CF5E62}" destId="{25FBE2C8-50C0-47F7-A019-ED1D21F2C7A3}" srcOrd="0" destOrd="0" parTransId="{D4BED4B0-17C0-440A-AF2C-BCAE0E90DFC4}" sibTransId="{FF38CA3B-86B5-4D1B-BF68-2DBE3957C319}"/>
    <dgm:cxn modelId="{3E18614B-791A-4B0E-ACCE-2B68C51F3116}" type="presOf" srcId="{6DD312FF-BA34-47B8-A8FA-AD07107F413E}" destId="{AF304BBB-18AF-4E1B-AF0B-19701BA1F48D}" srcOrd="0" destOrd="0" presId="urn:microsoft.com/office/officeart/2005/8/layout/radial5"/>
    <dgm:cxn modelId="{26A4EFFB-B524-4091-912F-983E48D2C559}" type="presOf" srcId="{192FB06E-6259-481C-9B84-93AA6AB29CC7}" destId="{E5DA514B-2387-4971-AE83-34D43E715C2F}" srcOrd="0" destOrd="0" presId="urn:microsoft.com/office/officeart/2005/8/layout/radial5"/>
    <dgm:cxn modelId="{D47E3E86-9481-467C-A1E5-D52396E3E2F9}" type="presOf" srcId="{0841DA6F-8379-4699-811A-AE474BA78875}" destId="{8424BB46-D646-44A2-87C3-9BA03CE67194}" srcOrd="0" destOrd="0" presId="urn:microsoft.com/office/officeart/2005/8/layout/radial5"/>
    <dgm:cxn modelId="{EE6E52AF-50C9-475E-A429-B16CC51B938C}" type="presOf" srcId="{BDE9A80F-1AB2-4C3F-8350-00BDDE16088B}" destId="{85193750-A1B1-42EC-93CE-4C25975AEE4E}" srcOrd="0" destOrd="0" presId="urn:microsoft.com/office/officeart/2005/8/layout/radial5"/>
    <dgm:cxn modelId="{EFF9BE91-F660-410B-9B3B-EBE562F4FCD8}" srcId="{39D41B9D-9FDC-4946-8C4D-D805E8CF5E62}" destId="{A9481A5A-01C6-482F-A53F-76885F7C66C7}" srcOrd="3" destOrd="0" parTransId="{B3CF2A29-ED67-4135-84C1-C47507192063}" sibTransId="{8769846E-57BD-424B-8071-B1BFC0CB7A08}"/>
    <dgm:cxn modelId="{8FD5D55B-8341-47DE-B054-AC588EF29C07}" type="presOf" srcId="{6DD312FF-BA34-47B8-A8FA-AD07107F413E}" destId="{76BF13DF-28DD-4058-9E03-0CDD1F8E57B9}" srcOrd="1" destOrd="0" presId="urn:microsoft.com/office/officeart/2005/8/layout/radial5"/>
    <dgm:cxn modelId="{D800E725-6D52-4698-9774-3731A5ABC81B}" type="presOf" srcId="{A9481A5A-01C6-482F-A53F-76885F7C66C7}" destId="{7A80CDB5-DFB6-4D22-90D9-511B507040C9}" srcOrd="0" destOrd="0" presId="urn:microsoft.com/office/officeart/2005/8/layout/radial5"/>
    <dgm:cxn modelId="{01774959-2884-45BD-A85A-DDE4FED4A94E}" type="presOf" srcId="{CDC28867-06FC-40CA-890E-C20C7E1307AC}" destId="{20DCCE48-1396-4399-847A-9AFD83E5A792}" srcOrd="0" destOrd="0" presId="urn:microsoft.com/office/officeart/2005/8/layout/radial5"/>
    <dgm:cxn modelId="{C4330022-E77F-4604-B730-4018CC3D3760}" srcId="{39D41B9D-9FDC-4946-8C4D-D805E8CF5E62}" destId="{BB8F2F3F-0FBD-4099-A76B-40455CB7FA94}" srcOrd="4" destOrd="0" parTransId="{BDE9A80F-1AB2-4C3F-8350-00BDDE16088B}" sibTransId="{DA18F184-5293-4C33-BA70-0EEC759B0769}"/>
    <dgm:cxn modelId="{A4AFBD21-8594-421B-B566-8D4BE1CA7E0A}" type="presOf" srcId="{B3CF2A29-ED67-4135-84C1-C47507192063}" destId="{9D06840F-0D88-4DB2-B88F-A8D78334FC03}" srcOrd="0" destOrd="0" presId="urn:microsoft.com/office/officeart/2005/8/layout/radial5"/>
    <dgm:cxn modelId="{0CAF5F54-7203-42C7-B5CE-968E7EE83271}" type="presOf" srcId="{25FBE2C8-50C0-47F7-A019-ED1D21F2C7A3}" destId="{8DA293A0-7B3A-4882-9059-680702C47F4A}" srcOrd="0" destOrd="0" presId="urn:microsoft.com/office/officeart/2005/8/layout/radial5"/>
    <dgm:cxn modelId="{0B1CB273-986C-46BC-9174-C35BFE25A214}" type="presOf" srcId="{D4BED4B0-17C0-440A-AF2C-BCAE0E90DFC4}" destId="{12D616FA-409D-4F3A-B572-2EB1853F0DE7}" srcOrd="0" destOrd="0" presId="urn:microsoft.com/office/officeart/2005/8/layout/radial5"/>
    <dgm:cxn modelId="{7CAAE7E1-C9A5-4D95-89A5-74476A6F09CF}" type="presOf" srcId="{D4BED4B0-17C0-440A-AF2C-BCAE0E90DFC4}" destId="{1F1FBEDB-F124-4975-A3DC-7AE30AAC669B}" srcOrd="1" destOrd="0" presId="urn:microsoft.com/office/officeart/2005/8/layout/radial5"/>
    <dgm:cxn modelId="{8C5DE591-08F7-42F6-9746-3EA5FC25204C}" srcId="{39D41B9D-9FDC-4946-8C4D-D805E8CF5E62}" destId="{0841DA6F-8379-4699-811A-AE474BA78875}" srcOrd="2" destOrd="0" parTransId="{192FB06E-6259-481C-9B84-93AA6AB29CC7}" sibTransId="{EA292D9C-2B7D-43CF-A26C-144D3A9CAA4A}"/>
    <dgm:cxn modelId="{2C37BEAC-7F83-425D-8D50-902873C11885}" srcId="{39D41B9D-9FDC-4946-8C4D-D805E8CF5E62}" destId="{CDC28867-06FC-40CA-890E-C20C7E1307AC}" srcOrd="1" destOrd="0" parTransId="{6DD312FF-BA34-47B8-A8FA-AD07107F413E}" sibTransId="{AC4028DF-A615-448E-85BA-EA6DDCE84803}"/>
    <dgm:cxn modelId="{83955F59-A206-4249-92CF-4624C65B54F4}" srcId="{1ED1AD39-58A8-432B-B126-352B5284CD5A}" destId="{39D41B9D-9FDC-4946-8C4D-D805E8CF5E62}" srcOrd="0" destOrd="0" parTransId="{ECD9DB39-33A6-49B9-A999-240A2E6A01B5}" sibTransId="{A2BCC605-AB3A-4A48-A729-C72E8FF7F299}"/>
    <dgm:cxn modelId="{434AA5D0-C8E4-48DA-9844-BF4D53866DCD}" type="presOf" srcId="{BDE9A80F-1AB2-4C3F-8350-00BDDE16088B}" destId="{9D892FB3-DD23-48C9-82A6-86B5625BAF00}" srcOrd="1" destOrd="0" presId="urn:microsoft.com/office/officeart/2005/8/layout/radial5"/>
    <dgm:cxn modelId="{4BC86C68-9892-40FC-90DA-610B11629409}" type="presOf" srcId="{192FB06E-6259-481C-9B84-93AA6AB29CC7}" destId="{E9D24B42-050B-43A1-B560-7FC23F881259}" srcOrd="1" destOrd="0" presId="urn:microsoft.com/office/officeart/2005/8/layout/radial5"/>
    <dgm:cxn modelId="{173D994E-B271-47F0-A68F-F016798D8CC1}" type="presOf" srcId="{39D41B9D-9FDC-4946-8C4D-D805E8CF5E62}" destId="{E28B3794-361C-4B97-A103-3FB28DF2110D}" srcOrd="0" destOrd="0" presId="urn:microsoft.com/office/officeart/2005/8/layout/radial5"/>
    <dgm:cxn modelId="{A5EA68AB-0DF4-4755-B9EB-7EB30513C61A}" type="presParOf" srcId="{9A97D2AA-39DC-4862-91AF-C1AB67A2C513}" destId="{E28B3794-361C-4B97-A103-3FB28DF2110D}" srcOrd="0" destOrd="0" presId="urn:microsoft.com/office/officeart/2005/8/layout/radial5"/>
    <dgm:cxn modelId="{DFC3C80C-59D5-429E-8D8F-967CF8DF4690}" type="presParOf" srcId="{9A97D2AA-39DC-4862-91AF-C1AB67A2C513}" destId="{12D616FA-409D-4F3A-B572-2EB1853F0DE7}" srcOrd="1" destOrd="0" presId="urn:microsoft.com/office/officeart/2005/8/layout/radial5"/>
    <dgm:cxn modelId="{F367048B-58B1-4BA5-9E28-267853392001}" type="presParOf" srcId="{12D616FA-409D-4F3A-B572-2EB1853F0DE7}" destId="{1F1FBEDB-F124-4975-A3DC-7AE30AAC669B}" srcOrd="0" destOrd="0" presId="urn:microsoft.com/office/officeart/2005/8/layout/radial5"/>
    <dgm:cxn modelId="{9DBDD0DE-5A27-4386-B861-E7223D0397D1}" type="presParOf" srcId="{9A97D2AA-39DC-4862-91AF-C1AB67A2C513}" destId="{8DA293A0-7B3A-4882-9059-680702C47F4A}" srcOrd="2" destOrd="0" presId="urn:microsoft.com/office/officeart/2005/8/layout/radial5"/>
    <dgm:cxn modelId="{89DB8C06-4C1D-4E2A-885E-5F87998AD890}" type="presParOf" srcId="{9A97D2AA-39DC-4862-91AF-C1AB67A2C513}" destId="{AF304BBB-18AF-4E1B-AF0B-19701BA1F48D}" srcOrd="3" destOrd="0" presId="urn:microsoft.com/office/officeart/2005/8/layout/radial5"/>
    <dgm:cxn modelId="{19448A67-A014-4F68-9760-D197999D1B96}" type="presParOf" srcId="{AF304BBB-18AF-4E1B-AF0B-19701BA1F48D}" destId="{76BF13DF-28DD-4058-9E03-0CDD1F8E57B9}" srcOrd="0" destOrd="0" presId="urn:microsoft.com/office/officeart/2005/8/layout/radial5"/>
    <dgm:cxn modelId="{A13B8144-22A1-4F43-B656-7ECAF10FCD0D}" type="presParOf" srcId="{9A97D2AA-39DC-4862-91AF-C1AB67A2C513}" destId="{20DCCE48-1396-4399-847A-9AFD83E5A792}" srcOrd="4" destOrd="0" presId="urn:microsoft.com/office/officeart/2005/8/layout/radial5"/>
    <dgm:cxn modelId="{BAC8A289-A675-4B80-A465-0EB92E292546}" type="presParOf" srcId="{9A97D2AA-39DC-4862-91AF-C1AB67A2C513}" destId="{E5DA514B-2387-4971-AE83-34D43E715C2F}" srcOrd="5" destOrd="0" presId="urn:microsoft.com/office/officeart/2005/8/layout/radial5"/>
    <dgm:cxn modelId="{F16DC2FF-1E11-48E4-8621-D9A4E9282D1B}" type="presParOf" srcId="{E5DA514B-2387-4971-AE83-34D43E715C2F}" destId="{E9D24B42-050B-43A1-B560-7FC23F881259}" srcOrd="0" destOrd="0" presId="urn:microsoft.com/office/officeart/2005/8/layout/radial5"/>
    <dgm:cxn modelId="{26113ED4-D829-4820-8898-9524A0E73FBD}" type="presParOf" srcId="{9A97D2AA-39DC-4862-91AF-C1AB67A2C513}" destId="{8424BB46-D646-44A2-87C3-9BA03CE67194}" srcOrd="6" destOrd="0" presId="urn:microsoft.com/office/officeart/2005/8/layout/radial5"/>
    <dgm:cxn modelId="{D3507F10-2964-4BD3-8F1E-365439C6C04B}" type="presParOf" srcId="{9A97D2AA-39DC-4862-91AF-C1AB67A2C513}" destId="{9D06840F-0D88-4DB2-B88F-A8D78334FC03}" srcOrd="7" destOrd="0" presId="urn:microsoft.com/office/officeart/2005/8/layout/radial5"/>
    <dgm:cxn modelId="{9835B30D-7E25-48E5-A012-356076BC728D}" type="presParOf" srcId="{9D06840F-0D88-4DB2-B88F-A8D78334FC03}" destId="{4AD8118A-44FA-4BF9-9DF1-A41250B45FBA}" srcOrd="0" destOrd="0" presId="urn:microsoft.com/office/officeart/2005/8/layout/radial5"/>
    <dgm:cxn modelId="{367FB38C-1024-4135-9D63-58B34655B966}" type="presParOf" srcId="{9A97D2AA-39DC-4862-91AF-C1AB67A2C513}" destId="{7A80CDB5-DFB6-4D22-90D9-511B507040C9}" srcOrd="8" destOrd="0" presId="urn:microsoft.com/office/officeart/2005/8/layout/radial5"/>
    <dgm:cxn modelId="{F8D95165-6054-4B28-99FF-0BEB94F49689}" type="presParOf" srcId="{9A97D2AA-39DC-4862-91AF-C1AB67A2C513}" destId="{85193750-A1B1-42EC-93CE-4C25975AEE4E}" srcOrd="9" destOrd="0" presId="urn:microsoft.com/office/officeart/2005/8/layout/radial5"/>
    <dgm:cxn modelId="{CC889391-5353-41C2-9DBE-B2D7AC45ABC0}" type="presParOf" srcId="{85193750-A1B1-42EC-93CE-4C25975AEE4E}" destId="{9D892FB3-DD23-48C9-82A6-86B5625BAF00}" srcOrd="0" destOrd="0" presId="urn:microsoft.com/office/officeart/2005/8/layout/radial5"/>
    <dgm:cxn modelId="{E22AB2B7-9A2B-4E87-A0A7-91B651387AA9}" type="presParOf" srcId="{9A97D2AA-39DC-4862-91AF-C1AB67A2C513}" destId="{82FE1AFE-32F4-4A4E-83E2-9BC1B1FA98E1}" srcOrd="10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ECBD6880-611C-47F3-8578-CF3D4037E7FF}" type="doc">
      <dgm:prSet loTypeId="urn:microsoft.com/office/officeart/2005/8/layout/radial4" loCatId="relationship" qsTypeId="urn:microsoft.com/office/officeart/2005/8/quickstyle/simple1" qsCatId="simple" csTypeId="urn:microsoft.com/office/officeart/2005/8/colors/accent3_3" csCatId="accent3" phldr="1"/>
      <dgm:spPr/>
      <dgm:t>
        <a:bodyPr/>
        <a:lstStyle/>
        <a:p>
          <a:endParaRPr lang="ru-RU"/>
        </a:p>
      </dgm:t>
    </dgm:pt>
    <dgm:pt modelId="{6E596F63-2683-4232-82F3-414107ACDBDC}">
      <dgm:prSet phldrT="[Текст]" custT="1"/>
      <dgm:spPr>
        <a:solidFill>
          <a:schemeClr val="accent2">
            <a:lumMod val="40000"/>
            <a:lumOff val="60000"/>
          </a:schemeClr>
        </a:solidFill>
      </dgm:spPr>
      <dgm:t>
        <a:bodyPr/>
        <a:lstStyle/>
        <a:p>
          <a:r>
            <a:rPr lang="ru-RU" sz="2400" b="1" dirty="0" smtClean="0">
              <a:solidFill>
                <a:schemeClr val="tx2"/>
              </a:solidFill>
            </a:rPr>
            <a:t>Биологические факторы</a:t>
          </a:r>
          <a:endParaRPr lang="ru-RU" sz="2400" b="1" dirty="0">
            <a:solidFill>
              <a:schemeClr val="tx2"/>
            </a:solidFill>
          </a:endParaRPr>
        </a:p>
      </dgm:t>
    </dgm:pt>
    <dgm:pt modelId="{DE251089-FDE8-44E4-83B0-2A75817EE1AB}" type="parTrans" cxnId="{DAB351F1-184E-42C9-90C5-2838F27DA679}">
      <dgm:prSet/>
      <dgm:spPr/>
      <dgm:t>
        <a:bodyPr/>
        <a:lstStyle/>
        <a:p>
          <a:endParaRPr lang="ru-RU"/>
        </a:p>
      </dgm:t>
    </dgm:pt>
    <dgm:pt modelId="{0EC2200C-2F1C-4442-91D3-211690480633}" type="sibTrans" cxnId="{DAB351F1-184E-42C9-90C5-2838F27DA679}">
      <dgm:prSet/>
      <dgm:spPr/>
      <dgm:t>
        <a:bodyPr/>
        <a:lstStyle/>
        <a:p>
          <a:endParaRPr lang="ru-RU"/>
        </a:p>
      </dgm:t>
    </dgm:pt>
    <dgm:pt modelId="{45D6154D-FF65-4EC8-B0A9-956036FB2FB5}">
      <dgm:prSet phldrT="[Текст]" custT="1"/>
      <dgm:spPr>
        <a:solidFill>
          <a:schemeClr val="accent4">
            <a:lumMod val="60000"/>
            <a:lumOff val="40000"/>
            <a:alpha val="65000"/>
          </a:schemeClr>
        </a:solidFill>
      </dgm:spPr>
      <dgm:t>
        <a:bodyPr/>
        <a:lstStyle/>
        <a:p>
          <a:r>
            <a:rPr lang="ru-RU" sz="1400" dirty="0" smtClean="0">
              <a:solidFill>
                <a:schemeClr val="tx2"/>
              </a:solidFill>
            </a:rPr>
            <a:t>Микроорганизмы-продуценты, живые клетки и споры, содержащиеся в бактериальных препаратах*</a:t>
          </a:r>
          <a:endParaRPr lang="ru-RU" sz="1400" dirty="0">
            <a:solidFill>
              <a:schemeClr val="tx2"/>
            </a:solidFill>
          </a:endParaRPr>
        </a:p>
      </dgm:t>
    </dgm:pt>
    <dgm:pt modelId="{A64B1BEB-C06F-4B6D-A4BA-9B25F6E2E944}" type="parTrans" cxnId="{9E2C02CB-0625-4EDA-A96C-8355F550355F}">
      <dgm:prSet/>
      <dgm:spPr>
        <a:solidFill>
          <a:schemeClr val="accent4">
            <a:lumMod val="60000"/>
            <a:lumOff val="40000"/>
            <a:alpha val="65000"/>
          </a:schemeClr>
        </a:solidFill>
      </dgm:spPr>
      <dgm:t>
        <a:bodyPr/>
        <a:lstStyle/>
        <a:p>
          <a:endParaRPr lang="ru-RU"/>
        </a:p>
      </dgm:t>
    </dgm:pt>
    <dgm:pt modelId="{2E8089F7-AA13-4CAD-B016-73C5DEB32500}" type="sibTrans" cxnId="{9E2C02CB-0625-4EDA-A96C-8355F550355F}">
      <dgm:prSet/>
      <dgm:spPr/>
      <dgm:t>
        <a:bodyPr/>
        <a:lstStyle/>
        <a:p>
          <a:endParaRPr lang="ru-RU"/>
        </a:p>
      </dgm:t>
    </dgm:pt>
    <dgm:pt modelId="{0111B184-F56E-4FB4-8A76-37DE8D4258AF}">
      <dgm:prSet phldrT="[Текст]" custT="1"/>
      <dgm:spPr>
        <a:solidFill>
          <a:schemeClr val="accent4">
            <a:lumMod val="60000"/>
            <a:lumOff val="40000"/>
            <a:alpha val="65000"/>
          </a:schemeClr>
        </a:solidFill>
      </dgm:spPr>
      <dgm:t>
        <a:bodyPr/>
        <a:lstStyle/>
        <a:p>
          <a:r>
            <a:rPr lang="ru-RU" sz="1400" dirty="0" smtClean="0">
              <a:solidFill>
                <a:schemeClr val="tx2"/>
              </a:solidFill>
            </a:rPr>
            <a:t>Патогенные микроорганизмы – возбудители особо опасных инфекционных заболеваний**</a:t>
          </a:r>
          <a:endParaRPr lang="ru-RU" sz="1400" dirty="0">
            <a:solidFill>
              <a:schemeClr val="tx2"/>
            </a:solidFill>
          </a:endParaRPr>
        </a:p>
      </dgm:t>
    </dgm:pt>
    <dgm:pt modelId="{AEB9B1E4-FD42-48EC-89A1-A7911FD11FD2}" type="parTrans" cxnId="{C1875C40-93B0-4398-B364-F5E89AF00287}">
      <dgm:prSet/>
      <dgm:spPr>
        <a:solidFill>
          <a:schemeClr val="accent4">
            <a:lumMod val="60000"/>
            <a:lumOff val="40000"/>
            <a:alpha val="65000"/>
          </a:schemeClr>
        </a:solidFill>
      </dgm:spPr>
      <dgm:t>
        <a:bodyPr/>
        <a:lstStyle/>
        <a:p>
          <a:endParaRPr lang="ru-RU"/>
        </a:p>
      </dgm:t>
    </dgm:pt>
    <dgm:pt modelId="{D163A07F-1D77-4DAB-A08B-B42A7FB32447}" type="sibTrans" cxnId="{C1875C40-93B0-4398-B364-F5E89AF00287}">
      <dgm:prSet/>
      <dgm:spPr/>
      <dgm:t>
        <a:bodyPr/>
        <a:lstStyle/>
        <a:p>
          <a:endParaRPr lang="ru-RU"/>
        </a:p>
      </dgm:t>
    </dgm:pt>
    <dgm:pt modelId="{35274854-1716-47A5-8CD4-3D73BC5D4429}">
      <dgm:prSet phldrT="[Текст]" custT="1"/>
      <dgm:spPr>
        <a:solidFill>
          <a:schemeClr val="accent4">
            <a:lumMod val="60000"/>
            <a:lumOff val="40000"/>
            <a:alpha val="65000"/>
          </a:schemeClr>
        </a:solidFill>
      </dgm:spPr>
      <dgm:t>
        <a:bodyPr/>
        <a:lstStyle/>
        <a:p>
          <a:r>
            <a:rPr lang="ru-RU" sz="1400" b="0" dirty="0" smtClean="0">
              <a:solidFill>
                <a:schemeClr val="tx2"/>
              </a:solidFill>
            </a:rPr>
            <a:t>Патогенные микроорганизмы – возбудители иных инфекционных заболеваний</a:t>
          </a:r>
          <a:endParaRPr lang="ru-RU" sz="1200" b="0" dirty="0">
            <a:solidFill>
              <a:schemeClr val="tx2"/>
            </a:solidFill>
          </a:endParaRPr>
        </a:p>
      </dgm:t>
    </dgm:pt>
    <dgm:pt modelId="{E7E7F7B3-8A18-4345-BF1C-0F57E9266D80}" type="parTrans" cxnId="{74B67C87-3A76-44DF-BF5B-1D9261A2B9BE}">
      <dgm:prSet/>
      <dgm:spPr>
        <a:solidFill>
          <a:schemeClr val="accent4">
            <a:lumMod val="60000"/>
            <a:lumOff val="40000"/>
            <a:alpha val="65000"/>
          </a:schemeClr>
        </a:solidFill>
      </dgm:spPr>
      <dgm:t>
        <a:bodyPr/>
        <a:lstStyle/>
        <a:p>
          <a:endParaRPr lang="ru-RU"/>
        </a:p>
      </dgm:t>
    </dgm:pt>
    <dgm:pt modelId="{C9B28ADF-4D6C-44E1-8CC6-15019F22D0DF}" type="sibTrans" cxnId="{74B67C87-3A76-44DF-BF5B-1D9261A2B9BE}">
      <dgm:prSet/>
      <dgm:spPr/>
      <dgm:t>
        <a:bodyPr/>
        <a:lstStyle/>
        <a:p>
          <a:endParaRPr lang="ru-RU"/>
        </a:p>
      </dgm:t>
    </dgm:pt>
    <dgm:pt modelId="{176C8C19-C794-42B0-8507-CAE5803DEE64}" type="pres">
      <dgm:prSet presAssocID="{ECBD6880-611C-47F3-8578-CF3D4037E7FF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1C2832C-778F-45B6-BB50-2F3F084F5F6D}" type="pres">
      <dgm:prSet presAssocID="{6E596F63-2683-4232-82F3-414107ACDBDC}" presName="centerShape" presStyleLbl="node0" presStyleIdx="0" presStyleCnt="1" custScaleX="193140" custScaleY="74562" custLinFactNeighborX="39005" custLinFactNeighborY="-457"/>
      <dgm:spPr/>
      <dgm:t>
        <a:bodyPr/>
        <a:lstStyle/>
        <a:p>
          <a:endParaRPr lang="ru-RU"/>
        </a:p>
      </dgm:t>
    </dgm:pt>
    <dgm:pt modelId="{D2444787-AE57-4282-ACB5-094CCBC509C9}" type="pres">
      <dgm:prSet presAssocID="{A64B1BEB-C06F-4B6D-A4BA-9B25F6E2E944}" presName="parTrans" presStyleLbl="bgSibTrans2D1" presStyleIdx="0" presStyleCnt="3" custScaleX="50018" custLinFactNeighborX="10300" custLinFactNeighborY="66986"/>
      <dgm:spPr/>
      <dgm:t>
        <a:bodyPr/>
        <a:lstStyle/>
        <a:p>
          <a:endParaRPr lang="ru-RU"/>
        </a:p>
      </dgm:t>
    </dgm:pt>
    <dgm:pt modelId="{77C74057-4CD2-4C69-B89A-0FE56E29D118}" type="pres">
      <dgm:prSet presAssocID="{45D6154D-FF65-4EC8-B0A9-956036FB2FB5}" presName="node" presStyleLbl="node1" presStyleIdx="0" presStyleCnt="3" custRadScaleRad="135562" custRadScaleInc="-24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B15A1E3-7D7A-41E2-9FD4-08E6519AF61F}" type="pres">
      <dgm:prSet presAssocID="{AEB9B1E4-FD42-48EC-89A1-A7911FD11FD2}" presName="parTrans" presStyleLbl="bgSibTrans2D1" presStyleIdx="1" presStyleCnt="3" custScaleX="36606" custLinFactNeighborX="9431" custLinFactNeighborY="81163"/>
      <dgm:spPr/>
      <dgm:t>
        <a:bodyPr/>
        <a:lstStyle/>
        <a:p>
          <a:endParaRPr lang="ru-RU"/>
        </a:p>
      </dgm:t>
    </dgm:pt>
    <dgm:pt modelId="{6A8B747A-BE24-4673-AEBE-22ACCC45849C}" type="pres">
      <dgm:prSet presAssocID="{0111B184-F56E-4FB4-8A76-37DE8D4258AF}" presName="node" presStyleLbl="node1" presStyleIdx="1" presStyleCnt="3" custScaleX="126827" custRadScaleRad="98743" custRadScaleInc="-1765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9EC0247-4082-455C-90E2-0C05901A683A}" type="pres">
      <dgm:prSet presAssocID="{E7E7F7B3-8A18-4345-BF1C-0F57E9266D80}" presName="parTrans" presStyleLbl="bgSibTrans2D1" presStyleIdx="2" presStyleCnt="3" custScaleX="51843" custLinFactY="480" custLinFactNeighborX="39215" custLinFactNeighborY="100000"/>
      <dgm:spPr/>
      <dgm:t>
        <a:bodyPr/>
        <a:lstStyle/>
        <a:p>
          <a:endParaRPr lang="ru-RU"/>
        </a:p>
      </dgm:t>
    </dgm:pt>
    <dgm:pt modelId="{C26429B0-BE35-4423-93D5-F9762C778B37}" type="pres">
      <dgm:prSet presAssocID="{35274854-1716-47A5-8CD4-3D73BC5D4429}" presName="node" presStyleLbl="node1" presStyleIdx="2" presStyleCnt="3" custScaleX="167008" custScaleY="108184" custRadScaleRad="142308" custRadScaleInc="-1330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AB351F1-184E-42C9-90C5-2838F27DA679}" srcId="{ECBD6880-611C-47F3-8578-CF3D4037E7FF}" destId="{6E596F63-2683-4232-82F3-414107ACDBDC}" srcOrd="0" destOrd="0" parTransId="{DE251089-FDE8-44E4-83B0-2A75817EE1AB}" sibTransId="{0EC2200C-2F1C-4442-91D3-211690480633}"/>
    <dgm:cxn modelId="{B15EB5CB-F827-4FBB-939A-E686D3CAFCC0}" type="presOf" srcId="{ECBD6880-611C-47F3-8578-CF3D4037E7FF}" destId="{176C8C19-C794-42B0-8507-CAE5803DEE64}" srcOrd="0" destOrd="0" presId="urn:microsoft.com/office/officeart/2005/8/layout/radial4"/>
    <dgm:cxn modelId="{C1331CA0-C010-4E4B-969A-D5F0AAE65C89}" type="presOf" srcId="{6E596F63-2683-4232-82F3-414107ACDBDC}" destId="{F1C2832C-778F-45B6-BB50-2F3F084F5F6D}" srcOrd="0" destOrd="0" presId="urn:microsoft.com/office/officeart/2005/8/layout/radial4"/>
    <dgm:cxn modelId="{A4103C3A-5388-45BF-9496-CEF77240B3A9}" type="presOf" srcId="{35274854-1716-47A5-8CD4-3D73BC5D4429}" destId="{C26429B0-BE35-4423-93D5-F9762C778B37}" srcOrd="0" destOrd="0" presId="urn:microsoft.com/office/officeart/2005/8/layout/radial4"/>
    <dgm:cxn modelId="{C1875C40-93B0-4398-B364-F5E89AF00287}" srcId="{6E596F63-2683-4232-82F3-414107ACDBDC}" destId="{0111B184-F56E-4FB4-8A76-37DE8D4258AF}" srcOrd="1" destOrd="0" parTransId="{AEB9B1E4-FD42-48EC-89A1-A7911FD11FD2}" sibTransId="{D163A07F-1D77-4DAB-A08B-B42A7FB32447}"/>
    <dgm:cxn modelId="{BFA5EC82-2C85-4D2A-A03B-CBC8807D822A}" type="presOf" srcId="{A64B1BEB-C06F-4B6D-A4BA-9B25F6E2E944}" destId="{D2444787-AE57-4282-ACB5-094CCBC509C9}" srcOrd="0" destOrd="0" presId="urn:microsoft.com/office/officeart/2005/8/layout/radial4"/>
    <dgm:cxn modelId="{19CDCFB1-9313-4CCB-BD2C-3DA573320A52}" type="presOf" srcId="{E7E7F7B3-8A18-4345-BF1C-0F57E9266D80}" destId="{99EC0247-4082-455C-90E2-0C05901A683A}" srcOrd="0" destOrd="0" presId="urn:microsoft.com/office/officeart/2005/8/layout/radial4"/>
    <dgm:cxn modelId="{B358DD5B-84C6-4378-B793-DE7B858CF7DD}" type="presOf" srcId="{45D6154D-FF65-4EC8-B0A9-956036FB2FB5}" destId="{77C74057-4CD2-4C69-B89A-0FE56E29D118}" srcOrd="0" destOrd="0" presId="urn:microsoft.com/office/officeart/2005/8/layout/radial4"/>
    <dgm:cxn modelId="{74B67C87-3A76-44DF-BF5B-1D9261A2B9BE}" srcId="{6E596F63-2683-4232-82F3-414107ACDBDC}" destId="{35274854-1716-47A5-8CD4-3D73BC5D4429}" srcOrd="2" destOrd="0" parTransId="{E7E7F7B3-8A18-4345-BF1C-0F57E9266D80}" sibTransId="{C9B28ADF-4D6C-44E1-8CC6-15019F22D0DF}"/>
    <dgm:cxn modelId="{EBB17BA8-FD91-476F-A90B-7931549CC37A}" type="presOf" srcId="{AEB9B1E4-FD42-48EC-89A1-A7911FD11FD2}" destId="{AB15A1E3-7D7A-41E2-9FD4-08E6519AF61F}" srcOrd="0" destOrd="0" presId="urn:microsoft.com/office/officeart/2005/8/layout/radial4"/>
    <dgm:cxn modelId="{9E2C02CB-0625-4EDA-A96C-8355F550355F}" srcId="{6E596F63-2683-4232-82F3-414107ACDBDC}" destId="{45D6154D-FF65-4EC8-B0A9-956036FB2FB5}" srcOrd="0" destOrd="0" parTransId="{A64B1BEB-C06F-4B6D-A4BA-9B25F6E2E944}" sibTransId="{2E8089F7-AA13-4CAD-B016-73C5DEB32500}"/>
    <dgm:cxn modelId="{1E0CE3EC-4382-4A08-A268-AB6221C7F429}" type="presOf" srcId="{0111B184-F56E-4FB4-8A76-37DE8D4258AF}" destId="{6A8B747A-BE24-4673-AEBE-22ACCC45849C}" srcOrd="0" destOrd="0" presId="urn:microsoft.com/office/officeart/2005/8/layout/radial4"/>
    <dgm:cxn modelId="{6AA0688B-9450-487A-88D2-4D5F7E1C8E00}" type="presParOf" srcId="{176C8C19-C794-42B0-8507-CAE5803DEE64}" destId="{F1C2832C-778F-45B6-BB50-2F3F084F5F6D}" srcOrd="0" destOrd="0" presId="urn:microsoft.com/office/officeart/2005/8/layout/radial4"/>
    <dgm:cxn modelId="{9CCA7288-2DD7-485A-974E-CE3D8ABFDF20}" type="presParOf" srcId="{176C8C19-C794-42B0-8507-CAE5803DEE64}" destId="{D2444787-AE57-4282-ACB5-094CCBC509C9}" srcOrd="1" destOrd="0" presId="urn:microsoft.com/office/officeart/2005/8/layout/radial4"/>
    <dgm:cxn modelId="{AD70DF2B-8FA4-4BCD-A1F4-F760B4C0C27E}" type="presParOf" srcId="{176C8C19-C794-42B0-8507-CAE5803DEE64}" destId="{77C74057-4CD2-4C69-B89A-0FE56E29D118}" srcOrd="2" destOrd="0" presId="urn:microsoft.com/office/officeart/2005/8/layout/radial4"/>
    <dgm:cxn modelId="{DC247C35-CA43-49D1-86F0-9AF6DD718ED0}" type="presParOf" srcId="{176C8C19-C794-42B0-8507-CAE5803DEE64}" destId="{AB15A1E3-7D7A-41E2-9FD4-08E6519AF61F}" srcOrd="3" destOrd="0" presId="urn:microsoft.com/office/officeart/2005/8/layout/radial4"/>
    <dgm:cxn modelId="{9D8867EA-54A6-420D-84A7-30BE9FD77482}" type="presParOf" srcId="{176C8C19-C794-42B0-8507-CAE5803DEE64}" destId="{6A8B747A-BE24-4673-AEBE-22ACCC45849C}" srcOrd="4" destOrd="0" presId="urn:microsoft.com/office/officeart/2005/8/layout/radial4"/>
    <dgm:cxn modelId="{D0B44A35-190B-463A-BFA5-84FFA1F3001A}" type="presParOf" srcId="{176C8C19-C794-42B0-8507-CAE5803DEE64}" destId="{99EC0247-4082-455C-90E2-0C05901A683A}" srcOrd="5" destOrd="0" presId="urn:microsoft.com/office/officeart/2005/8/layout/radial4"/>
    <dgm:cxn modelId="{F6FE74C6-5095-4C95-81F4-C1FED6DA9D14}" type="presParOf" srcId="{176C8C19-C794-42B0-8507-CAE5803DEE64}" destId="{C26429B0-BE35-4423-93D5-F9762C778B37}" srcOrd="6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333F0DDB-7090-4E1E-B32D-42562A7A03A6}" type="doc">
      <dgm:prSet loTypeId="urn:microsoft.com/office/officeart/2005/8/layout/radial5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157841C-C8CF-416F-81BB-517966718622}">
      <dgm:prSet phldrT="[Текст]" custT="1">
        <dgm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dgm:style>
      </dgm:prSet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r>
            <a:rPr lang="ru-RU" sz="1800" b="1" dirty="0" smtClean="0">
              <a:solidFill>
                <a:schemeClr val="tx2"/>
              </a:solidFill>
            </a:rPr>
            <a:t>Тяжесть трудового процесса</a:t>
          </a:r>
          <a:endParaRPr lang="ru-RU" sz="1800" b="1" dirty="0">
            <a:solidFill>
              <a:schemeClr val="tx2"/>
            </a:solidFill>
          </a:endParaRPr>
        </a:p>
      </dgm:t>
    </dgm:pt>
    <dgm:pt modelId="{DF7F6747-4042-47B9-B6BE-31D6B365EDC5}" type="parTrans" cxnId="{08209AD5-0C37-4D5E-A624-2B4819DC2994}">
      <dgm:prSet/>
      <dgm:spPr/>
      <dgm:t>
        <a:bodyPr/>
        <a:lstStyle/>
        <a:p>
          <a:endParaRPr lang="ru-RU"/>
        </a:p>
      </dgm:t>
    </dgm:pt>
    <dgm:pt modelId="{04DE8408-2049-4300-BA78-99E46BEDC694}" type="sibTrans" cxnId="{08209AD5-0C37-4D5E-A624-2B4819DC2994}">
      <dgm:prSet/>
      <dgm:spPr/>
      <dgm:t>
        <a:bodyPr/>
        <a:lstStyle/>
        <a:p>
          <a:endParaRPr lang="ru-RU"/>
        </a:p>
      </dgm:t>
    </dgm:pt>
    <dgm:pt modelId="{11ABFABE-2DA4-4C04-803F-F1F4C97CAA22}">
      <dgm:prSet phldrT="[Текст]" custT="1"/>
      <dgm:spPr>
        <a:solidFill>
          <a:schemeClr val="accent4">
            <a:lumMod val="40000"/>
            <a:lumOff val="60000"/>
          </a:schemeClr>
        </a:solidFill>
      </dgm:spPr>
      <dgm:t>
        <a:bodyPr/>
        <a:lstStyle/>
        <a:p>
          <a:r>
            <a:rPr lang="ru-RU" sz="1400" dirty="0" smtClean="0">
              <a:solidFill>
                <a:schemeClr val="tx2"/>
              </a:solidFill>
            </a:rPr>
            <a:t>Масса поднимаемого и перемещаемого вручную груза</a:t>
          </a:r>
          <a:endParaRPr lang="ru-RU" sz="1400" dirty="0">
            <a:solidFill>
              <a:schemeClr val="tx2"/>
            </a:solidFill>
          </a:endParaRPr>
        </a:p>
      </dgm:t>
    </dgm:pt>
    <dgm:pt modelId="{4725BD0C-6C8C-4935-B7A0-509561253F8B}" type="parTrans" cxnId="{4AEEB168-A86E-4774-8CED-7C7E077C5BD4}">
      <dgm:prSet/>
      <dgm:spPr/>
      <dgm:t>
        <a:bodyPr/>
        <a:lstStyle/>
        <a:p>
          <a:endParaRPr lang="ru-RU"/>
        </a:p>
      </dgm:t>
    </dgm:pt>
    <dgm:pt modelId="{72C4C896-19E6-4A6D-9FD7-E3287C4E379D}" type="sibTrans" cxnId="{4AEEB168-A86E-4774-8CED-7C7E077C5BD4}">
      <dgm:prSet/>
      <dgm:spPr/>
      <dgm:t>
        <a:bodyPr/>
        <a:lstStyle/>
        <a:p>
          <a:endParaRPr lang="ru-RU"/>
        </a:p>
      </dgm:t>
    </dgm:pt>
    <dgm:pt modelId="{C20DAFD7-E6B8-4C68-B143-2C1DEB09BFD8}">
      <dgm:prSet phldrT="[Текст]" custT="1"/>
      <dgm:spPr>
        <a:solidFill>
          <a:schemeClr val="accent4">
            <a:lumMod val="40000"/>
            <a:lumOff val="60000"/>
          </a:schemeClr>
        </a:solidFill>
      </dgm:spPr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400" dirty="0" smtClean="0">
              <a:solidFill>
                <a:schemeClr val="tx2"/>
              </a:solidFill>
            </a:rPr>
            <a:t>Физическая динамическая нагрузка</a:t>
          </a:r>
        </a:p>
      </dgm:t>
    </dgm:pt>
    <dgm:pt modelId="{A3A631DF-6600-48D8-AE5B-13A296E480A1}" type="parTrans" cxnId="{FD0E0ADD-CEA1-4068-9880-BA7D730A96BE}">
      <dgm:prSet/>
      <dgm:spPr/>
      <dgm:t>
        <a:bodyPr/>
        <a:lstStyle/>
        <a:p>
          <a:endParaRPr lang="ru-RU"/>
        </a:p>
      </dgm:t>
    </dgm:pt>
    <dgm:pt modelId="{49EB01F8-76C6-45E3-A44E-366C89631500}" type="sibTrans" cxnId="{FD0E0ADD-CEA1-4068-9880-BA7D730A96BE}">
      <dgm:prSet/>
      <dgm:spPr/>
      <dgm:t>
        <a:bodyPr/>
        <a:lstStyle/>
        <a:p>
          <a:endParaRPr lang="ru-RU"/>
        </a:p>
      </dgm:t>
    </dgm:pt>
    <dgm:pt modelId="{E5704268-0E35-497E-8F92-42A5995794E2}">
      <dgm:prSet phldrT="[Текст]" custT="1"/>
      <dgm:spPr>
        <a:solidFill>
          <a:schemeClr val="accent4">
            <a:lumMod val="40000"/>
            <a:lumOff val="60000"/>
          </a:schemeClr>
        </a:solidFill>
      </dgm:spPr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400" dirty="0" smtClean="0">
              <a:solidFill>
                <a:schemeClr val="tx2"/>
              </a:solidFill>
            </a:rPr>
            <a:t>Стереотипные рабочие движения</a:t>
          </a:r>
        </a:p>
      </dgm:t>
    </dgm:pt>
    <dgm:pt modelId="{B7051465-1DB4-4031-B9C0-6934D6C856A7}" type="parTrans" cxnId="{22CA8DBF-1C20-422B-A58B-23EDABC9AB1A}">
      <dgm:prSet/>
      <dgm:spPr/>
      <dgm:t>
        <a:bodyPr/>
        <a:lstStyle/>
        <a:p>
          <a:endParaRPr lang="ru-RU"/>
        </a:p>
      </dgm:t>
    </dgm:pt>
    <dgm:pt modelId="{C3332257-26D4-429A-9DD5-C3670EF0D323}" type="sibTrans" cxnId="{22CA8DBF-1C20-422B-A58B-23EDABC9AB1A}">
      <dgm:prSet/>
      <dgm:spPr/>
      <dgm:t>
        <a:bodyPr/>
        <a:lstStyle/>
        <a:p>
          <a:endParaRPr lang="ru-RU"/>
        </a:p>
      </dgm:t>
    </dgm:pt>
    <dgm:pt modelId="{0E7D9986-4998-4C2F-94ED-776F96B57954}">
      <dgm:prSet phldrT="[Текст]" custT="1"/>
      <dgm:spPr>
        <a:solidFill>
          <a:schemeClr val="accent4">
            <a:lumMod val="40000"/>
            <a:lumOff val="60000"/>
          </a:schemeClr>
        </a:solidFill>
      </dgm:spPr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400" dirty="0" smtClean="0">
              <a:solidFill>
                <a:schemeClr val="tx2"/>
              </a:solidFill>
            </a:rPr>
            <a:t>Статическая нагрузка</a:t>
          </a:r>
        </a:p>
        <a:p>
          <a:pPr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dirty="0">
            <a:solidFill>
              <a:schemeClr val="tx2"/>
            </a:solidFill>
          </a:endParaRPr>
        </a:p>
      </dgm:t>
    </dgm:pt>
    <dgm:pt modelId="{0A9CCF53-D403-4E02-B524-A46B16AE3425}" type="parTrans" cxnId="{72086C3C-DED3-4586-AA03-F337257C5315}">
      <dgm:prSet/>
      <dgm:spPr/>
      <dgm:t>
        <a:bodyPr/>
        <a:lstStyle/>
        <a:p>
          <a:endParaRPr lang="ru-RU"/>
        </a:p>
      </dgm:t>
    </dgm:pt>
    <dgm:pt modelId="{E73EF7D9-8CC2-4691-8A79-C1979FF78B17}" type="sibTrans" cxnId="{72086C3C-DED3-4586-AA03-F337257C5315}">
      <dgm:prSet/>
      <dgm:spPr/>
      <dgm:t>
        <a:bodyPr/>
        <a:lstStyle/>
        <a:p>
          <a:endParaRPr lang="ru-RU"/>
        </a:p>
      </dgm:t>
    </dgm:pt>
    <dgm:pt modelId="{51217082-4E65-45FF-8FBD-5FB4FA2DEDDD}">
      <dgm:prSet phldrT="[Текст]" custT="1"/>
      <dgm:spPr>
        <a:solidFill>
          <a:schemeClr val="accent4">
            <a:lumMod val="40000"/>
            <a:lumOff val="60000"/>
          </a:schemeClr>
        </a:solidFill>
      </dgm:spPr>
      <dgm:t>
        <a:bodyPr/>
        <a:lstStyle/>
        <a:p>
          <a:r>
            <a:rPr lang="ru-RU" sz="1400" dirty="0" smtClean="0">
              <a:solidFill>
                <a:schemeClr val="tx2"/>
              </a:solidFill>
            </a:rPr>
            <a:t>Наклоны корпуса тела работника </a:t>
          </a:r>
          <a:endParaRPr lang="ru-RU" sz="1400" dirty="0">
            <a:solidFill>
              <a:schemeClr val="tx2"/>
            </a:solidFill>
          </a:endParaRPr>
        </a:p>
      </dgm:t>
    </dgm:pt>
    <dgm:pt modelId="{C646B2A5-6742-4BC0-B49C-43C67C4C876B}" type="parTrans" cxnId="{691673B2-E024-41C2-ACE4-CB779DAB757D}">
      <dgm:prSet/>
      <dgm:spPr/>
      <dgm:t>
        <a:bodyPr/>
        <a:lstStyle/>
        <a:p>
          <a:endParaRPr lang="ru-RU"/>
        </a:p>
      </dgm:t>
    </dgm:pt>
    <dgm:pt modelId="{49085A93-CF55-46B3-ADEC-EEE502FD2D08}" type="sibTrans" cxnId="{691673B2-E024-41C2-ACE4-CB779DAB757D}">
      <dgm:prSet/>
      <dgm:spPr/>
      <dgm:t>
        <a:bodyPr/>
        <a:lstStyle/>
        <a:p>
          <a:endParaRPr lang="ru-RU"/>
        </a:p>
      </dgm:t>
    </dgm:pt>
    <dgm:pt modelId="{C39556C0-1BF3-461C-85CA-B317FB0D4257}">
      <dgm:prSet phldrT="[Текст]" custT="1"/>
      <dgm:spPr>
        <a:solidFill>
          <a:schemeClr val="accent4">
            <a:lumMod val="40000"/>
            <a:lumOff val="60000"/>
          </a:schemeClr>
        </a:solidFill>
      </dgm:spPr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400" dirty="0" smtClean="0">
              <a:solidFill>
                <a:schemeClr val="tx2"/>
              </a:solidFill>
            </a:rPr>
            <a:t>Рабочая поза</a:t>
          </a:r>
        </a:p>
        <a:p>
          <a:pPr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dirty="0">
            <a:solidFill>
              <a:schemeClr val="tx2"/>
            </a:solidFill>
          </a:endParaRPr>
        </a:p>
      </dgm:t>
    </dgm:pt>
    <dgm:pt modelId="{2E440642-DF1F-478B-9377-319E1573598B}" type="parTrans" cxnId="{B996EF84-C12A-4261-B76C-C389350C9166}">
      <dgm:prSet/>
      <dgm:spPr/>
      <dgm:t>
        <a:bodyPr/>
        <a:lstStyle/>
        <a:p>
          <a:endParaRPr lang="ru-RU"/>
        </a:p>
      </dgm:t>
    </dgm:pt>
    <dgm:pt modelId="{B36F39D7-0441-47E7-BBE0-705C936CBBB3}" type="sibTrans" cxnId="{B996EF84-C12A-4261-B76C-C389350C9166}">
      <dgm:prSet/>
      <dgm:spPr/>
      <dgm:t>
        <a:bodyPr/>
        <a:lstStyle/>
        <a:p>
          <a:endParaRPr lang="ru-RU"/>
        </a:p>
      </dgm:t>
    </dgm:pt>
    <dgm:pt modelId="{4CB67891-0563-48AC-909A-E870C9EC952A}">
      <dgm:prSet phldrT="[Текст]" custT="1"/>
      <dgm:spPr>
        <a:solidFill>
          <a:schemeClr val="accent4">
            <a:lumMod val="40000"/>
            <a:lumOff val="60000"/>
          </a:schemeClr>
        </a:solidFill>
      </dgm:spPr>
      <dgm:t>
        <a:bodyPr/>
        <a:lstStyle/>
        <a:p>
          <a:r>
            <a:rPr lang="ru-RU" sz="1400" dirty="0" smtClean="0">
              <a:solidFill>
                <a:schemeClr val="tx2"/>
              </a:solidFill>
            </a:rPr>
            <a:t>Перемещение в пространстве</a:t>
          </a:r>
          <a:endParaRPr lang="ru-RU" sz="1400" dirty="0">
            <a:solidFill>
              <a:schemeClr val="tx2"/>
            </a:solidFill>
          </a:endParaRPr>
        </a:p>
      </dgm:t>
    </dgm:pt>
    <dgm:pt modelId="{BF1EB391-DDEF-43DA-B1AD-E23E606CE76A}" type="parTrans" cxnId="{2316C42C-9317-43D3-AE51-0A7FBF209103}">
      <dgm:prSet/>
      <dgm:spPr/>
      <dgm:t>
        <a:bodyPr/>
        <a:lstStyle/>
        <a:p>
          <a:endParaRPr lang="ru-RU"/>
        </a:p>
      </dgm:t>
    </dgm:pt>
    <dgm:pt modelId="{50A7652B-205A-40FC-8910-4C83228DB902}" type="sibTrans" cxnId="{2316C42C-9317-43D3-AE51-0A7FBF209103}">
      <dgm:prSet/>
      <dgm:spPr/>
      <dgm:t>
        <a:bodyPr/>
        <a:lstStyle/>
        <a:p>
          <a:endParaRPr lang="ru-RU"/>
        </a:p>
      </dgm:t>
    </dgm:pt>
    <dgm:pt modelId="{F33BAD61-FF20-497E-BBD0-BFF3C6B72E5D}" type="pres">
      <dgm:prSet presAssocID="{333F0DDB-7090-4E1E-B32D-42562A7A03A6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BD309D2-51AF-4932-8212-9292C587EE4D}" type="pres">
      <dgm:prSet presAssocID="{3157841C-C8CF-416F-81BB-517966718622}" presName="centerShape" presStyleLbl="node0" presStyleIdx="0" presStyleCnt="1" custScaleX="170375" custScaleY="112952"/>
      <dgm:spPr/>
      <dgm:t>
        <a:bodyPr/>
        <a:lstStyle/>
        <a:p>
          <a:endParaRPr lang="ru-RU"/>
        </a:p>
      </dgm:t>
    </dgm:pt>
    <dgm:pt modelId="{203EBE23-C8B6-4B7B-A7EB-23D1D8E3733D}" type="pres">
      <dgm:prSet presAssocID="{4725BD0C-6C8C-4935-B7A0-509561253F8B}" presName="parTrans" presStyleLbl="sibTrans2D1" presStyleIdx="0" presStyleCnt="7"/>
      <dgm:spPr/>
      <dgm:t>
        <a:bodyPr/>
        <a:lstStyle/>
        <a:p>
          <a:endParaRPr lang="ru-RU"/>
        </a:p>
      </dgm:t>
    </dgm:pt>
    <dgm:pt modelId="{B6043DD4-1D86-4777-A197-C58202A96E68}" type="pres">
      <dgm:prSet presAssocID="{4725BD0C-6C8C-4935-B7A0-509561253F8B}" presName="connectorText" presStyleLbl="sibTrans2D1" presStyleIdx="0" presStyleCnt="7"/>
      <dgm:spPr/>
      <dgm:t>
        <a:bodyPr/>
        <a:lstStyle/>
        <a:p>
          <a:endParaRPr lang="ru-RU"/>
        </a:p>
      </dgm:t>
    </dgm:pt>
    <dgm:pt modelId="{8E785F7C-3E37-400A-8F7A-A5878C98351A}" type="pres">
      <dgm:prSet presAssocID="{11ABFABE-2DA4-4C04-803F-F1F4C97CAA22}" presName="node" presStyleLbl="node1" presStyleIdx="0" presStyleCnt="7" custScaleX="183097" custRadScaleRad="98572" custRadScaleInc="1585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DF8CB78-5186-491C-8AF9-A7CAE00FF54B}" type="pres">
      <dgm:prSet presAssocID="{A3A631DF-6600-48D8-AE5B-13A296E480A1}" presName="parTrans" presStyleLbl="sibTrans2D1" presStyleIdx="1" presStyleCnt="7"/>
      <dgm:spPr/>
      <dgm:t>
        <a:bodyPr/>
        <a:lstStyle/>
        <a:p>
          <a:endParaRPr lang="ru-RU"/>
        </a:p>
      </dgm:t>
    </dgm:pt>
    <dgm:pt modelId="{5EA84D49-4744-4E66-A52C-40113176F1C9}" type="pres">
      <dgm:prSet presAssocID="{A3A631DF-6600-48D8-AE5B-13A296E480A1}" presName="connectorText" presStyleLbl="sibTrans2D1" presStyleIdx="1" presStyleCnt="7"/>
      <dgm:spPr/>
      <dgm:t>
        <a:bodyPr/>
        <a:lstStyle/>
        <a:p>
          <a:endParaRPr lang="ru-RU"/>
        </a:p>
      </dgm:t>
    </dgm:pt>
    <dgm:pt modelId="{4FFB40D9-DA0B-4CE2-ABD3-C31B6ED683BC}" type="pres">
      <dgm:prSet presAssocID="{C20DAFD7-E6B8-4C68-B143-2C1DEB09BFD8}" presName="node" presStyleLbl="node1" presStyleIdx="1" presStyleCnt="7" custScaleX="173689" custScaleY="115152" custRadScaleRad="128254" custRadScaleInc="-54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9CC7CD0-13F2-4D5C-A7F8-000681548DFC}" type="pres">
      <dgm:prSet presAssocID="{B7051465-1DB4-4031-B9C0-6934D6C856A7}" presName="parTrans" presStyleLbl="sibTrans2D1" presStyleIdx="2" presStyleCnt="7"/>
      <dgm:spPr/>
      <dgm:t>
        <a:bodyPr/>
        <a:lstStyle/>
        <a:p>
          <a:endParaRPr lang="ru-RU"/>
        </a:p>
      </dgm:t>
    </dgm:pt>
    <dgm:pt modelId="{E8463D3F-073B-4B66-8A93-6A3AA2B69C79}" type="pres">
      <dgm:prSet presAssocID="{B7051465-1DB4-4031-B9C0-6934D6C856A7}" presName="connectorText" presStyleLbl="sibTrans2D1" presStyleIdx="2" presStyleCnt="7"/>
      <dgm:spPr/>
      <dgm:t>
        <a:bodyPr/>
        <a:lstStyle/>
        <a:p>
          <a:endParaRPr lang="ru-RU"/>
        </a:p>
      </dgm:t>
    </dgm:pt>
    <dgm:pt modelId="{E58C6D33-CE11-4F2A-82E7-DF565DE10356}" type="pres">
      <dgm:prSet presAssocID="{E5704268-0E35-497E-8F92-42A5995794E2}" presName="node" presStyleLbl="node1" presStyleIdx="2" presStyleCnt="7" custScaleX="163322" custScaleY="115154" custRadScaleRad="123431" custRadScaleInc="-9337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F5FFDB8-8D43-4FCB-9FB4-718F77F98EDE}" type="pres">
      <dgm:prSet presAssocID="{0A9CCF53-D403-4E02-B524-A46B16AE3425}" presName="parTrans" presStyleLbl="sibTrans2D1" presStyleIdx="3" presStyleCnt="7"/>
      <dgm:spPr/>
      <dgm:t>
        <a:bodyPr/>
        <a:lstStyle/>
        <a:p>
          <a:endParaRPr lang="ru-RU"/>
        </a:p>
      </dgm:t>
    </dgm:pt>
    <dgm:pt modelId="{834653E7-EF12-42F4-B05A-30BAFDE06EFC}" type="pres">
      <dgm:prSet presAssocID="{0A9CCF53-D403-4E02-B524-A46B16AE3425}" presName="connectorText" presStyleLbl="sibTrans2D1" presStyleIdx="3" presStyleCnt="7"/>
      <dgm:spPr/>
      <dgm:t>
        <a:bodyPr/>
        <a:lstStyle/>
        <a:p>
          <a:endParaRPr lang="ru-RU"/>
        </a:p>
      </dgm:t>
    </dgm:pt>
    <dgm:pt modelId="{9E473388-E304-4DEA-A364-0AA46F967728}" type="pres">
      <dgm:prSet presAssocID="{0E7D9986-4998-4C2F-94ED-776F96B57954}" presName="node" presStyleLbl="node1" presStyleIdx="3" presStyleCnt="7" custScaleX="167945" custScaleY="111324" custRadScaleRad="131574" custRadScaleInc="-19694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A668CB6-EECC-44B0-BE62-83915BC02C1C}" type="pres">
      <dgm:prSet presAssocID="{C646B2A5-6742-4BC0-B49C-43C67C4C876B}" presName="parTrans" presStyleLbl="sibTrans2D1" presStyleIdx="4" presStyleCnt="7"/>
      <dgm:spPr/>
      <dgm:t>
        <a:bodyPr/>
        <a:lstStyle/>
        <a:p>
          <a:endParaRPr lang="ru-RU"/>
        </a:p>
      </dgm:t>
    </dgm:pt>
    <dgm:pt modelId="{11848AB7-DE7C-4E6F-ACF1-51B1AB5ACE5A}" type="pres">
      <dgm:prSet presAssocID="{C646B2A5-6742-4BC0-B49C-43C67C4C876B}" presName="connectorText" presStyleLbl="sibTrans2D1" presStyleIdx="4" presStyleCnt="7"/>
      <dgm:spPr/>
      <dgm:t>
        <a:bodyPr/>
        <a:lstStyle/>
        <a:p>
          <a:endParaRPr lang="ru-RU"/>
        </a:p>
      </dgm:t>
    </dgm:pt>
    <dgm:pt modelId="{73952D76-1D57-4D77-BBC6-A0740FC43042}" type="pres">
      <dgm:prSet presAssocID="{51217082-4E65-45FF-8FBD-5FB4FA2DEDDD}" presName="node" presStyleLbl="node1" presStyleIdx="4" presStyleCnt="7" custScaleX="151328" custRadScaleRad="99754" custRadScaleInc="-4544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9AD56B1-D11A-4B6A-94FD-5155FC09596E}" type="pres">
      <dgm:prSet presAssocID="{2E440642-DF1F-478B-9377-319E1573598B}" presName="parTrans" presStyleLbl="sibTrans2D1" presStyleIdx="5" presStyleCnt="7"/>
      <dgm:spPr/>
      <dgm:t>
        <a:bodyPr/>
        <a:lstStyle/>
        <a:p>
          <a:endParaRPr lang="ru-RU"/>
        </a:p>
      </dgm:t>
    </dgm:pt>
    <dgm:pt modelId="{DEAB71F5-23BA-493E-9570-1A1957E01A1A}" type="pres">
      <dgm:prSet presAssocID="{2E440642-DF1F-478B-9377-319E1573598B}" presName="connectorText" presStyleLbl="sibTrans2D1" presStyleIdx="5" presStyleCnt="7"/>
      <dgm:spPr/>
      <dgm:t>
        <a:bodyPr/>
        <a:lstStyle/>
        <a:p>
          <a:endParaRPr lang="ru-RU"/>
        </a:p>
      </dgm:t>
    </dgm:pt>
    <dgm:pt modelId="{08E7CB09-0AC4-475C-85C8-FAC119F26809}" type="pres">
      <dgm:prSet presAssocID="{C39556C0-1BF3-461C-85CA-B317FB0D4257}" presName="node" presStyleLbl="node1" presStyleIdx="5" presStyleCnt="7" custScaleX="151028" custRadScaleRad="98844" custRadScaleInc="-4467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6844F19-4140-4A62-B1E9-1812A4D44E95}" type="pres">
      <dgm:prSet presAssocID="{BF1EB391-DDEF-43DA-B1AD-E23E606CE76A}" presName="parTrans" presStyleLbl="sibTrans2D1" presStyleIdx="6" presStyleCnt="7"/>
      <dgm:spPr/>
      <dgm:t>
        <a:bodyPr/>
        <a:lstStyle/>
        <a:p>
          <a:endParaRPr lang="ru-RU"/>
        </a:p>
      </dgm:t>
    </dgm:pt>
    <dgm:pt modelId="{0080877F-1F21-47AB-8895-7DFBF09FC0FA}" type="pres">
      <dgm:prSet presAssocID="{BF1EB391-DDEF-43DA-B1AD-E23E606CE76A}" presName="connectorText" presStyleLbl="sibTrans2D1" presStyleIdx="6" presStyleCnt="7"/>
      <dgm:spPr/>
      <dgm:t>
        <a:bodyPr/>
        <a:lstStyle/>
        <a:p>
          <a:endParaRPr lang="ru-RU"/>
        </a:p>
      </dgm:t>
    </dgm:pt>
    <dgm:pt modelId="{79E76D75-20A4-4053-9B83-C3B2BFC10CA5}" type="pres">
      <dgm:prSet presAssocID="{4CB67891-0563-48AC-909A-E870C9EC952A}" presName="node" presStyleLbl="node1" presStyleIdx="6" presStyleCnt="7" custScaleX="137661" custRadScaleRad="130425" custRadScaleInc="-30036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3BF430E-BE71-46D7-B35E-9D61FDFEFD3F}" type="presOf" srcId="{C39556C0-1BF3-461C-85CA-B317FB0D4257}" destId="{08E7CB09-0AC4-475C-85C8-FAC119F26809}" srcOrd="0" destOrd="0" presId="urn:microsoft.com/office/officeart/2005/8/layout/radial5"/>
    <dgm:cxn modelId="{2149ABD5-E680-4696-A8AC-9AC1E8C85110}" type="presOf" srcId="{51217082-4E65-45FF-8FBD-5FB4FA2DEDDD}" destId="{73952D76-1D57-4D77-BBC6-A0740FC43042}" srcOrd="0" destOrd="0" presId="urn:microsoft.com/office/officeart/2005/8/layout/radial5"/>
    <dgm:cxn modelId="{2316C42C-9317-43D3-AE51-0A7FBF209103}" srcId="{3157841C-C8CF-416F-81BB-517966718622}" destId="{4CB67891-0563-48AC-909A-E870C9EC952A}" srcOrd="6" destOrd="0" parTransId="{BF1EB391-DDEF-43DA-B1AD-E23E606CE76A}" sibTransId="{50A7652B-205A-40FC-8910-4C83228DB902}"/>
    <dgm:cxn modelId="{18AB299E-ACC6-4324-BF92-CFB3C4819A9A}" type="presOf" srcId="{B7051465-1DB4-4031-B9C0-6934D6C856A7}" destId="{E8463D3F-073B-4B66-8A93-6A3AA2B69C79}" srcOrd="1" destOrd="0" presId="urn:microsoft.com/office/officeart/2005/8/layout/radial5"/>
    <dgm:cxn modelId="{FD0E0ADD-CEA1-4068-9880-BA7D730A96BE}" srcId="{3157841C-C8CF-416F-81BB-517966718622}" destId="{C20DAFD7-E6B8-4C68-B143-2C1DEB09BFD8}" srcOrd="1" destOrd="0" parTransId="{A3A631DF-6600-48D8-AE5B-13A296E480A1}" sibTransId="{49EB01F8-76C6-45E3-A44E-366C89631500}"/>
    <dgm:cxn modelId="{17DCCF6A-0E64-4450-95AC-746F5E57C29B}" type="presOf" srcId="{0A9CCF53-D403-4E02-B524-A46B16AE3425}" destId="{4F5FFDB8-8D43-4FCB-9FB4-718F77F98EDE}" srcOrd="0" destOrd="0" presId="urn:microsoft.com/office/officeart/2005/8/layout/radial5"/>
    <dgm:cxn modelId="{D6891339-3E5F-4F78-9EE7-E95450A4EED1}" type="presOf" srcId="{E5704268-0E35-497E-8F92-42A5995794E2}" destId="{E58C6D33-CE11-4F2A-82E7-DF565DE10356}" srcOrd="0" destOrd="0" presId="urn:microsoft.com/office/officeart/2005/8/layout/radial5"/>
    <dgm:cxn modelId="{4AEEB168-A86E-4774-8CED-7C7E077C5BD4}" srcId="{3157841C-C8CF-416F-81BB-517966718622}" destId="{11ABFABE-2DA4-4C04-803F-F1F4C97CAA22}" srcOrd="0" destOrd="0" parTransId="{4725BD0C-6C8C-4935-B7A0-509561253F8B}" sibTransId="{72C4C896-19E6-4A6D-9FD7-E3287C4E379D}"/>
    <dgm:cxn modelId="{5D2C5F97-30C5-4E4A-A21D-11AA729283E0}" type="presOf" srcId="{0A9CCF53-D403-4E02-B524-A46B16AE3425}" destId="{834653E7-EF12-42F4-B05A-30BAFDE06EFC}" srcOrd="1" destOrd="0" presId="urn:microsoft.com/office/officeart/2005/8/layout/radial5"/>
    <dgm:cxn modelId="{0615D4CC-2C1D-4A7C-AE45-67111A16DB4E}" type="presOf" srcId="{4725BD0C-6C8C-4935-B7A0-509561253F8B}" destId="{203EBE23-C8B6-4B7B-A7EB-23D1D8E3733D}" srcOrd="0" destOrd="0" presId="urn:microsoft.com/office/officeart/2005/8/layout/radial5"/>
    <dgm:cxn modelId="{AE5D791F-68A8-47E2-8F20-C18336B7C472}" type="presOf" srcId="{3157841C-C8CF-416F-81BB-517966718622}" destId="{5BD309D2-51AF-4932-8212-9292C587EE4D}" srcOrd="0" destOrd="0" presId="urn:microsoft.com/office/officeart/2005/8/layout/radial5"/>
    <dgm:cxn modelId="{4ECD08CC-5C8C-43D8-9E91-7B0EAC8393B4}" type="presOf" srcId="{C646B2A5-6742-4BC0-B49C-43C67C4C876B}" destId="{8A668CB6-EECC-44B0-BE62-83915BC02C1C}" srcOrd="0" destOrd="0" presId="urn:microsoft.com/office/officeart/2005/8/layout/radial5"/>
    <dgm:cxn modelId="{05C71F63-1B0E-41FC-88AA-0B4F983923C4}" type="presOf" srcId="{4725BD0C-6C8C-4935-B7A0-509561253F8B}" destId="{B6043DD4-1D86-4777-A197-C58202A96E68}" srcOrd="1" destOrd="0" presId="urn:microsoft.com/office/officeart/2005/8/layout/radial5"/>
    <dgm:cxn modelId="{509672FC-8D8A-4BD2-A385-9B6BFDBFF579}" type="presOf" srcId="{C20DAFD7-E6B8-4C68-B143-2C1DEB09BFD8}" destId="{4FFB40D9-DA0B-4CE2-ABD3-C31B6ED683BC}" srcOrd="0" destOrd="0" presId="urn:microsoft.com/office/officeart/2005/8/layout/radial5"/>
    <dgm:cxn modelId="{1CF7FD8E-E153-4401-B233-C0C14A560F00}" type="presOf" srcId="{333F0DDB-7090-4E1E-B32D-42562A7A03A6}" destId="{F33BAD61-FF20-497E-BBD0-BFF3C6B72E5D}" srcOrd="0" destOrd="0" presId="urn:microsoft.com/office/officeart/2005/8/layout/radial5"/>
    <dgm:cxn modelId="{84CB6C49-ED6A-4264-81FC-718C95745DA3}" type="presOf" srcId="{4CB67891-0563-48AC-909A-E870C9EC952A}" destId="{79E76D75-20A4-4053-9B83-C3B2BFC10CA5}" srcOrd="0" destOrd="0" presId="urn:microsoft.com/office/officeart/2005/8/layout/radial5"/>
    <dgm:cxn modelId="{691673B2-E024-41C2-ACE4-CB779DAB757D}" srcId="{3157841C-C8CF-416F-81BB-517966718622}" destId="{51217082-4E65-45FF-8FBD-5FB4FA2DEDDD}" srcOrd="4" destOrd="0" parTransId="{C646B2A5-6742-4BC0-B49C-43C67C4C876B}" sibTransId="{49085A93-CF55-46B3-ADEC-EEE502FD2D08}"/>
    <dgm:cxn modelId="{DFBA183C-E716-41BE-A6E6-F66736B46330}" type="presOf" srcId="{A3A631DF-6600-48D8-AE5B-13A296E480A1}" destId="{5EA84D49-4744-4E66-A52C-40113176F1C9}" srcOrd="1" destOrd="0" presId="urn:microsoft.com/office/officeart/2005/8/layout/radial5"/>
    <dgm:cxn modelId="{F04C6823-A161-4688-9685-5226AB5BDCA2}" type="presOf" srcId="{C646B2A5-6742-4BC0-B49C-43C67C4C876B}" destId="{11848AB7-DE7C-4E6F-ACF1-51B1AB5ACE5A}" srcOrd="1" destOrd="0" presId="urn:microsoft.com/office/officeart/2005/8/layout/radial5"/>
    <dgm:cxn modelId="{72086C3C-DED3-4586-AA03-F337257C5315}" srcId="{3157841C-C8CF-416F-81BB-517966718622}" destId="{0E7D9986-4998-4C2F-94ED-776F96B57954}" srcOrd="3" destOrd="0" parTransId="{0A9CCF53-D403-4E02-B524-A46B16AE3425}" sibTransId="{E73EF7D9-8CC2-4691-8A79-C1979FF78B17}"/>
    <dgm:cxn modelId="{08209AD5-0C37-4D5E-A624-2B4819DC2994}" srcId="{333F0DDB-7090-4E1E-B32D-42562A7A03A6}" destId="{3157841C-C8CF-416F-81BB-517966718622}" srcOrd="0" destOrd="0" parTransId="{DF7F6747-4042-47B9-B6BE-31D6B365EDC5}" sibTransId="{04DE8408-2049-4300-BA78-99E46BEDC694}"/>
    <dgm:cxn modelId="{B10ED81C-3285-4A63-908C-2637C0FF2B9A}" type="presOf" srcId="{BF1EB391-DDEF-43DA-B1AD-E23E606CE76A}" destId="{86844F19-4140-4A62-B1E9-1812A4D44E95}" srcOrd="0" destOrd="0" presId="urn:microsoft.com/office/officeart/2005/8/layout/radial5"/>
    <dgm:cxn modelId="{A7459125-4E47-440C-8FD9-4381FEC2C238}" type="presOf" srcId="{B7051465-1DB4-4031-B9C0-6934D6C856A7}" destId="{19CC7CD0-13F2-4D5C-A7F8-000681548DFC}" srcOrd="0" destOrd="0" presId="urn:microsoft.com/office/officeart/2005/8/layout/radial5"/>
    <dgm:cxn modelId="{22CA8DBF-1C20-422B-A58B-23EDABC9AB1A}" srcId="{3157841C-C8CF-416F-81BB-517966718622}" destId="{E5704268-0E35-497E-8F92-42A5995794E2}" srcOrd="2" destOrd="0" parTransId="{B7051465-1DB4-4031-B9C0-6934D6C856A7}" sibTransId="{C3332257-26D4-429A-9DD5-C3670EF0D323}"/>
    <dgm:cxn modelId="{545B258C-E6B8-4F3C-B5EC-9ABFF46C946C}" type="presOf" srcId="{2E440642-DF1F-478B-9377-319E1573598B}" destId="{DEAB71F5-23BA-493E-9570-1A1957E01A1A}" srcOrd="1" destOrd="0" presId="urn:microsoft.com/office/officeart/2005/8/layout/radial5"/>
    <dgm:cxn modelId="{DFC134CD-EF53-4879-B987-C452A644FFC5}" type="presOf" srcId="{2E440642-DF1F-478B-9377-319E1573598B}" destId="{29AD56B1-D11A-4B6A-94FD-5155FC09596E}" srcOrd="0" destOrd="0" presId="urn:microsoft.com/office/officeart/2005/8/layout/radial5"/>
    <dgm:cxn modelId="{DE9526B9-6BFD-4DB8-A458-02908158988E}" type="presOf" srcId="{A3A631DF-6600-48D8-AE5B-13A296E480A1}" destId="{FDF8CB78-5186-491C-8AF9-A7CAE00FF54B}" srcOrd="0" destOrd="0" presId="urn:microsoft.com/office/officeart/2005/8/layout/radial5"/>
    <dgm:cxn modelId="{B057A6C8-F4BB-44CB-B659-9E87EBB2A136}" type="presOf" srcId="{0E7D9986-4998-4C2F-94ED-776F96B57954}" destId="{9E473388-E304-4DEA-A364-0AA46F967728}" srcOrd="0" destOrd="0" presId="urn:microsoft.com/office/officeart/2005/8/layout/radial5"/>
    <dgm:cxn modelId="{EC0EE764-94F0-4567-BF17-3DEB296CFB1E}" type="presOf" srcId="{BF1EB391-DDEF-43DA-B1AD-E23E606CE76A}" destId="{0080877F-1F21-47AB-8895-7DFBF09FC0FA}" srcOrd="1" destOrd="0" presId="urn:microsoft.com/office/officeart/2005/8/layout/radial5"/>
    <dgm:cxn modelId="{29E3DFED-522E-4DDC-8EB6-B1BFA8ED6B5B}" type="presOf" srcId="{11ABFABE-2DA4-4C04-803F-F1F4C97CAA22}" destId="{8E785F7C-3E37-400A-8F7A-A5878C98351A}" srcOrd="0" destOrd="0" presId="urn:microsoft.com/office/officeart/2005/8/layout/radial5"/>
    <dgm:cxn modelId="{B996EF84-C12A-4261-B76C-C389350C9166}" srcId="{3157841C-C8CF-416F-81BB-517966718622}" destId="{C39556C0-1BF3-461C-85CA-B317FB0D4257}" srcOrd="5" destOrd="0" parTransId="{2E440642-DF1F-478B-9377-319E1573598B}" sibTransId="{B36F39D7-0441-47E7-BBE0-705C936CBBB3}"/>
    <dgm:cxn modelId="{4FBD9132-6134-4D45-A078-6DBE5D1E5F3A}" type="presParOf" srcId="{F33BAD61-FF20-497E-BBD0-BFF3C6B72E5D}" destId="{5BD309D2-51AF-4932-8212-9292C587EE4D}" srcOrd="0" destOrd="0" presId="urn:microsoft.com/office/officeart/2005/8/layout/radial5"/>
    <dgm:cxn modelId="{6598433E-1018-41EF-BF75-8AD123261B08}" type="presParOf" srcId="{F33BAD61-FF20-497E-BBD0-BFF3C6B72E5D}" destId="{203EBE23-C8B6-4B7B-A7EB-23D1D8E3733D}" srcOrd="1" destOrd="0" presId="urn:microsoft.com/office/officeart/2005/8/layout/radial5"/>
    <dgm:cxn modelId="{85D13A61-23D1-482D-959C-FC21A83AF5BD}" type="presParOf" srcId="{203EBE23-C8B6-4B7B-A7EB-23D1D8E3733D}" destId="{B6043DD4-1D86-4777-A197-C58202A96E68}" srcOrd="0" destOrd="0" presId="urn:microsoft.com/office/officeart/2005/8/layout/radial5"/>
    <dgm:cxn modelId="{69462307-659E-4E70-B1F7-EC1862936BC8}" type="presParOf" srcId="{F33BAD61-FF20-497E-BBD0-BFF3C6B72E5D}" destId="{8E785F7C-3E37-400A-8F7A-A5878C98351A}" srcOrd="2" destOrd="0" presId="urn:microsoft.com/office/officeart/2005/8/layout/radial5"/>
    <dgm:cxn modelId="{4A345C11-01EA-45F7-AADC-95BE8378593D}" type="presParOf" srcId="{F33BAD61-FF20-497E-BBD0-BFF3C6B72E5D}" destId="{FDF8CB78-5186-491C-8AF9-A7CAE00FF54B}" srcOrd="3" destOrd="0" presId="urn:microsoft.com/office/officeart/2005/8/layout/radial5"/>
    <dgm:cxn modelId="{95C70E2A-C3A9-4897-BBCB-627CA3F0C4D8}" type="presParOf" srcId="{FDF8CB78-5186-491C-8AF9-A7CAE00FF54B}" destId="{5EA84D49-4744-4E66-A52C-40113176F1C9}" srcOrd="0" destOrd="0" presId="urn:microsoft.com/office/officeart/2005/8/layout/radial5"/>
    <dgm:cxn modelId="{1CE733AB-83C3-4697-8574-5D5442184969}" type="presParOf" srcId="{F33BAD61-FF20-497E-BBD0-BFF3C6B72E5D}" destId="{4FFB40D9-DA0B-4CE2-ABD3-C31B6ED683BC}" srcOrd="4" destOrd="0" presId="urn:microsoft.com/office/officeart/2005/8/layout/radial5"/>
    <dgm:cxn modelId="{FDA0D8D3-B334-4426-BAC5-CFE18043A760}" type="presParOf" srcId="{F33BAD61-FF20-497E-BBD0-BFF3C6B72E5D}" destId="{19CC7CD0-13F2-4D5C-A7F8-000681548DFC}" srcOrd="5" destOrd="0" presId="urn:microsoft.com/office/officeart/2005/8/layout/radial5"/>
    <dgm:cxn modelId="{B7BE6B90-96AF-4FC7-A812-4E9AAB6B5B10}" type="presParOf" srcId="{19CC7CD0-13F2-4D5C-A7F8-000681548DFC}" destId="{E8463D3F-073B-4B66-8A93-6A3AA2B69C79}" srcOrd="0" destOrd="0" presId="urn:microsoft.com/office/officeart/2005/8/layout/radial5"/>
    <dgm:cxn modelId="{6F5A8971-45B9-4994-B756-1199A76191D0}" type="presParOf" srcId="{F33BAD61-FF20-497E-BBD0-BFF3C6B72E5D}" destId="{E58C6D33-CE11-4F2A-82E7-DF565DE10356}" srcOrd="6" destOrd="0" presId="urn:microsoft.com/office/officeart/2005/8/layout/radial5"/>
    <dgm:cxn modelId="{858FDC63-59C3-4CEE-8901-7AB983EA8604}" type="presParOf" srcId="{F33BAD61-FF20-497E-BBD0-BFF3C6B72E5D}" destId="{4F5FFDB8-8D43-4FCB-9FB4-718F77F98EDE}" srcOrd="7" destOrd="0" presId="urn:microsoft.com/office/officeart/2005/8/layout/radial5"/>
    <dgm:cxn modelId="{78367F78-CA1A-4A92-9F12-D20399066DED}" type="presParOf" srcId="{4F5FFDB8-8D43-4FCB-9FB4-718F77F98EDE}" destId="{834653E7-EF12-42F4-B05A-30BAFDE06EFC}" srcOrd="0" destOrd="0" presId="urn:microsoft.com/office/officeart/2005/8/layout/radial5"/>
    <dgm:cxn modelId="{77F2D34E-3937-45B6-8F0D-7E132F9B22DD}" type="presParOf" srcId="{F33BAD61-FF20-497E-BBD0-BFF3C6B72E5D}" destId="{9E473388-E304-4DEA-A364-0AA46F967728}" srcOrd="8" destOrd="0" presId="urn:microsoft.com/office/officeart/2005/8/layout/radial5"/>
    <dgm:cxn modelId="{9DD928FF-97AA-4D61-8E18-AE7C83850FBC}" type="presParOf" srcId="{F33BAD61-FF20-497E-BBD0-BFF3C6B72E5D}" destId="{8A668CB6-EECC-44B0-BE62-83915BC02C1C}" srcOrd="9" destOrd="0" presId="urn:microsoft.com/office/officeart/2005/8/layout/radial5"/>
    <dgm:cxn modelId="{137F7714-A245-4880-9265-A908EE415F4B}" type="presParOf" srcId="{8A668CB6-EECC-44B0-BE62-83915BC02C1C}" destId="{11848AB7-DE7C-4E6F-ACF1-51B1AB5ACE5A}" srcOrd="0" destOrd="0" presId="urn:microsoft.com/office/officeart/2005/8/layout/radial5"/>
    <dgm:cxn modelId="{5FE0796D-160A-4670-BB6A-8AFA509E7F10}" type="presParOf" srcId="{F33BAD61-FF20-497E-BBD0-BFF3C6B72E5D}" destId="{73952D76-1D57-4D77-BBC6-A0740FC43042}" srcOrd="10" destOrd="0" presId="urn:microsoft.com/office/officeart/2005/8/layout/radial5"/>
    <dgm:cxn modelId="{B716C853-015C-41FE-976E-C0A0833E5BEF}" type="presParOf" srcId="{F33BAD61-FF20-497E-BBD0-BFF3C6B72E5D}" destId="{29AD56B1-D11A-4B6A-94FD-5155FC09596E}" srcOrd="11" destOrd="0" presId="urn:microsoft.com/office/officeart/2005/8/layout/radial5"/>
    <dgm:cxn modelId="{1CA086C4-FDEB-4A17-8D6F-4DF91F8C90AA}" type="presParOf" srcId="{29AD56B1-D11A-4B6A-94FD-5155FC09596E}" destId="{DEAB71F5-23BA-493E-9570-1A1957E01A1A}" srcOrd="0" destOrd="0" presId="urn:microsoft.com/office/officeart/2005/8/layout/radial5"/>
    <dgm:cxn modelId="{9352123C-9AB1-4005-A8C1-2157ABF31437}" type="presParOf" srcId="{F33BAD61-FF20-497E-BBD0-BFF3C6B72E5D}" destId="{08E7CB09-0AC4-475C-85C8-FAC119F26809}" srcOrd="12" destOrd="0" presId="urn:microsoft.com/office/officeart/2005/8/layout/radial5"/>
    <dgm:cxn modelId="{F9D3A8FE-CBDE-48D3-B61A-6DF96D11A577}" type="presParOf" srcId="{F33BAD61-FF20-497E-BBD0-BFF3C6B72E5D}" destId="{86844F19-4140-4A62-B1E9-1812A4D44E95}" srcOrd="13" destOrd="0" presId="urn:microsoft.com/office/officeart/2005/8/layout/radial5"/>
    <dgm:cxn modelId="{8F11895E-9441-4B06-8ADB-6D141D0F6AFA}" type="presParOf" srcId="{86844F19-4140-4A62-B1E9-1812A4D44E95}" destId="{0080877F-1F21-47AB-8895-7DFBF09FC0FA}" srcOrd="0" destOrd="0" presId="urn:microsoft.com/office/officeart/2005/8/layout/radial5"/>
    <dgm:cxn modelId="{93BEB213-BA64-487C-8287-E2D8A28A1663}" type="presParOf" srcId="{F33BAD61-FF20-497E-BBD0-BFF3C6B72E5D}" destId="{79E76D75-20A4-4053-9B83-C3B2BFC10CA5}" srcOrd="14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xmlns="" relId="rId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A764B0A-3855-4421-8144-FA2A4FCB9CFD}">
      <dsp:nvSpPr>
        <dsp:cNvPr id="0" name=""/>
        <dsp:cNvSpPr/>
      </dsp:nvSpPr>
      <dsp:spPr>
        <a:xfrm rot="5400000">
          <a:off x="2782219" y="-477969"/>
          <a:ext cx="5328583" cy="6284530"/>
        </a:xfrm>
        <a:prstGeom prst="round2SameRect">
          <a:avLst/>
        </a:prstGeom>
        <a:solidFill>
          <a:schemeClr val="accent6">
            <a:lumMod val="60000"/>
            <a:lumOff val="40000"/>
            <a:alpha val="65000"/>
          </a:schemeClr>
        </a:solidFill>
        <a:ln w="254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just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b="1" kern="1200" dirty="0" smtClean="0">
              <a:solidFill>
                <a:srgbClr val="FF0000"/>
              </a:solidFill>
            </a:rPr>
            <a:t>От 14 апреля 2014 г. № 290 </a:t>
          </a:r>
          <a:r>
            <a:rPr lang="ru-RU" sz="1400" kern="1200" dirty="0" smtClean="0">
              <a:solidFill>
                <a:schemeClr val="tx2"/>
              </a:solidFill>
            </a:rPr>
            <a:t>«Об утверждении </a:t>
          </a:r>
          <a:r>
            <a:rPr lang="ru-RU" sz="1400" b="1" kern="1200" dirty="0" smtClean="0">
              <a:solidFill>
                <a:schemeClr val="tx2"/>
              </a:solidFill>
            </a:rPr>
            <a:t>Перечня рабочих</a:t>
          </a:r>
          <a:r>
            <a:rPr lang="ru-RU" sz="1400" kern="1200" dirty="0" smtClean="0">
              <a:solidFill>
                <a:schemeClr val="tx2"/>
              </a:solidFill>
            </a:rPr>
            <a:t> мест в организациях, </a:t>
          </a:r>
          <a:r>
            <a:rPr lang="ru-RU" sz="1400" b="1" kern="1200" dirty="0" smtClean="0">
              <a:solidFill>
                <a:schemeClr val="tx2"/>
              </a:solidFill>
            </a:rPr>
            <a:t>осуществляющих отдельные виды деятельности</a:t>
          </a:r>
          <a:r>
            <a:rPr lang="ru-RU" sz="1400" kern="1200" dirty="0" smtClean="0">
              <a:solidFill>
                <a:schemeClr val="tx2"/>
              </a:solidFill>
            </a:rPr>
            <a:t>, в отношении которых специальная оценка условий труда проводится с учетом особенностей»</a:t>
          </a:r>
          <a:endParaRPr lang="ru-RU" sz="1400" kern="1200" dirty="0">
            <a:solidFill>
              <a:schemeClr val="tx2"/>
            </a:solidFill>
          </a:endParaRPr>
        </a:p>
        <a:p>
          <a:pPr marL="114300" lvl="1" indent="-114300" algn="just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b="0" kern="1200" dirty="0" smtClean="0">
              <a:solidFill>
                <a:schemeClr val="tx2"/>
              </a:solidFill>
            </a:rPr>
            <a:t>Об утверждении </a:t>
          </a:r>
          <a:r>
            <a:rPr lang="ru-RU" sz="1400" b="1" kern="1200" dirty="0" smtClean="0">
              <a:solidFill>
                <a:schemeClr val="tx2"/>
              </a:solidFill>
            </a:rPr>
            <a:t>Порядка допуска организаций к деятельности по проведению специальной оценки условий труда, их регистрации в реестре организаций, проводящих специальную оценку условий труда</a:t>
          </a:r>
          <a:r>
            <a:rPr lang="ru-RU" sz="1400" b="0" kern="1200" dirty="0" smtClean="0">
              <a:solidFill>
                <a:schemeClr val="tx2"/>
              </a:solidFill>
            </a:rPr>
            <a:t>, приостановления и прекращения деятельности по проведению специальной оценки условий труда, а также формирования и ведения реестра организаций, проводящих специальную оценку условий труда </a:t>
          </a:r>
          <a:r>
            <a:rPr lang="ru-RU" sz="1400" b="0" kern="1200" dirty="0" smtClean="0">
              <a:solidFill>
                <a:srgbClr val="FF0000"/>
              </a:solidFill>
            </a:rPr>
            <a:t>(внесено в правительство Российской Федерации)</a:t>
          </a:r>
          <a:endParaRPr lang="ru-RU" sz="1400" kern="1200" dirty="0">
            <a:solidFill>
              <a:srgbClr val="FF0000"/>
            </a:solidFill>
          </a:endParaRPr>
        </a:p>
        <a:p>
          <a:pPr marL="114300" lvl="1" indent="-114300" algn="just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>
              <a:solidFill>
                <a:schemeClr val="tx2"/>
              </a:solidFill>
            </a:rPr>
            <a:t>О </a:t>
          </a:r>
          <a:r>
            <a:rPr lang="ru-RU" sz="1400" b="1" kern="1200" dirty="0" smtClean="0">
              <a:solidFill>
                <a:schemeClr val="tx2"/>
              </a:solidFill>
            </a:rPr>
            <a:t>Порядке аттестации на право выполнения работ по специальной оценке условий труда</a:t>
          </a:r>
          <a:r>
            <a:rPr lang="ru-RU" sz="1400" kern="1200" dirty="0" smtClean="0">
              <a:solidFill>
                <a:schemeClr val="tx2"/>
              </a:solidFill>
            </a:rPr>
            <a:t>, выдачи сертификата эксперта на право выполнения работ по специальной оценке условий труда и его аннулирования </a:t>
          </a:r>
          <a:r>
            <a:rPr lang="ru-RU" sz="1400" b="0" kern="1200" dirty="0" smtClean="0">
              <a:solidFill>
                <a:srgbClr val="FF0000"/>
              </a:solidFill>
            </a:rPr>
            <a:t>(внесено в правительство Российской Федерации)</a:t>
          </a:r>
          <a:endParaRPr lang="ru-RU" sz="1400" b="0" kern="1200" dirty="0">
            <a:solidFill>
              <a:schemeClr val="tx2"/>
            </a:solidFill>
          </a:endParaRPr>
        </a:p>
        <a:p>
          <a:pPr marL="114300" lvl="1" indent="-114300" algn="just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>
              <a:solidFill>
                <a:schemeClr val="tx2"/>
              </a:solidFill>
            </a:rPr>
            <a:t>О </a:t>
          </a:r>
          <a:r>
            <a:rPr lang="ru-RU" sz="1400" b="1" kern="1200" dirty="0" smtClean="0">
              <a:solidFill>
                <a:schemeClr val="tx2"/>
              </a:solidFill>
            </a:rPr>
            <a:t>внесении изменений в некоторые акты </a:t>
          </a:r>
          <a:r>
            <a:rPr lang="ru-RU" sz="1400" kern="1200" dirty="0" smtClean="0">
              <a:solidFill>
                <a:schemeClr val="tx2"/>
              </a:solidFill>
            </a:rPr>
            <a:t>Правительства Российской Федерации и признании утратившим силу постановления Правительства Российской Федерации </a:t>
          </a:r>
          <a:br>
            <a:rPr lang="ru-RU" sz="1400" kern="1200" dirty="0" smtClean="0">
              <a:solidFill>
                <a:schemeClr val="tx2"/>
              </a:solidFill>
            </a:rPr>
          </a:br>
          <a:r>
            <a:rPr lang="ru-RU" sz="1400" kern="1200" dirty="0" smtClean="0">
              <a:solidFill>
                <a:schemeClr val="tx2"/>
              </a:solidFill>
            </a:rPr>
            <a:t>от 20 ноября 2008 г. № 870 «Об установлении сокращенной продолжительности рабочего времени, ежегодного дополнительного оплачиваемого отпуска, повышенной оплаты труда работникам, занятым на тяжелых работах, работах с вредными и (или) опасными и иными особыми условиями труда» </a:t>
          </a:r>
          <a:r>
            <a:rPr lang="ru-RU" sz="1400" b="0" kern="1200" dirty="0" smtClean="0">
              <a:solidFill>
                <a:srgbClr val="FF0000"/>
              </a:solidFill>
            </a:rPr>
            <a:t>(внесено в правительство Российской Федерации)</a:t>
          </a:r>
          <a:endParaRPr lang="ru-RU" sz="1400" kern="1200" dirty="0">
            <a:solidFill>
              <a:schemeClr val="tx2"/>
            </a:solidFill>
          </a:endParaRPr>
        </a:p>
      </dsp:txBody>
      <dsp:txXfrm rot="5400000">
        <a:off x="2782219" y="-477969"/>
        <a:ext cx="5328583" cy="6284530"/>
      </dsp:txXfrm>
    </dsp:sp>
    <dsp:sp modelId="{68E80A5F-0C52-4708-B250-B2CD40D0549D}">
      <dsp:nvSpPr>
        <dsp:cNvPr id="0" name=""/>
        <dsp:cNvSpPr/>
      </dsp:nvSpPr>
      <dsp:spPr>
        <a:xfrm>
          <a:off x="0" y="0"/>
          <a:ext cx="2252062" cy="5188387"/>
        </a:xfrm>
        <a:prstGeom prst="roundRect">
          <a:avLst/>
        </a:prstGeom>
        <a:solidFill>
          <a:schemeClr val="accent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bg1"/>
              </a:solidFill>
            </a:rPr>
            <a:t>Постановления Правительства Российской Федерации</a:t>
          </a:r>
        </a:p>
      </dsp:txBody>
      <dsp:txXfrm>
        <a:off x="0" y="0"/>
        <a:ext cx="2252062" cy="5188387"/>
      </dsp:txXfrm>
    </dsp:sp>
  </dsp:spTree>
</dsp:drawing>
</file>

<file path=ppt/diagrams/drawing10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BD309D2-51AF-4932-8212-9292C587EE4D}">
      <dsp:nvSpPr>
        <dsp:cNvPr id="0" name=""/>
        <dsp:cNvSpPr/>
      </dsp:nvSpPr>
      <dsp:spPr>
        <a:xfrm>
          <a:off x="1952198" y="1734654"/>
          <a:ext cx="3400800" cy="1617718"/>
        </a:xfrm>
        <a:prstGeom prst="ellipse">
          <a:avLst/>
        </a:prstGeom>
        <a:solidFill>
          <a:schemeClr val="accent2">
            <a:lumMod val="40000"/>
            <a:lumOff val="60000"/>
          </a:schemeClr>
        </a:soli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5"/>
        </a:lnRef>
        <a:fillRef idx="3">
          <a:schemeClr val="accent5"/>
        </a:fillRef>
        <a:effectRef idx="2">
          <a:schemeClr val="accent5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tx2"/>
              </a:solidFill>
            </a:rPr>
            <a:t>Напряженность трудового процесса</a:t>
          </a:r>
          <a:endParaRPr lang="ru-RU" sz="1800" b="1" kern="1200" dirty="0">
            <a:solidFill>
              <a:schemeClr val="tx2"/>
            </a:solidFill>
          </a:endParaRPr>
        </a:p>
      </dsp:txBody>
      <dsp:txXfrm>
        <a:off x="1952198" y="1734654"/>
        <a:ext cx="3400800" cy="1617718"/>
      </dsp:txXfrm>
    </dsp:sp>
    <dsp:sp modelId="{203EBE23-C8B6-4B7B-A7EB-23D1D8E3733D}">
      <dsp:nvSpPr>
        <dsp:cNvPr id="0" name=""/>
        <dsp:cNvSpPr/>
      </dsp:nvSpPr>
      <dsp:spPr>
        <a:xfrm rot="16828514">
          <a:off x="3718444" y="1270069"/>
          <a:ext cx="249175" cy="48695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/>
        </a:p>
      </dsp:txBody>
      <dsp:txXfrm rot="16828514">
        <a:off x="3718444" y="1270069"/>
        <a:ext cx="249175" cy="486954"/>
      </dsp:txXfrm>
    </dsp:sp>
    <dsp:sp modelId="{8E785F7C-3E37-400A-8F7A-A5878C98351A}">
      <dsp:nvSpPr>
        <dsp:cNvPr id="0" name=""/>
        <dsp:cNvSpPr/>
      </dsp:nvSpPr>
      <dsp:spPr>
        <a:xfrm>
          <a:off x="2825555" y="-10276"/>
          <a:ext cx="2360112" cy="1288995"/>
        </a:xfrm>
        <a:prstGeom prst="ellipse">
          <a:avLst/>
        </a:prstGeom>
        <a:solidFill>
          <a:schemeClr val="accent4">
            <a:lumMod val="60000"/>
            <a:lumOff val="4000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hemeClr val="accent5"/>
        </a:lnRef>
        <a:fillRef idx="1">
          <a:schemeClr val="lt1"/>
        </a:fillRef>
        <a:effectRef idx="0">
          <a:schemeClr val="accent5"/>
        </a:effectRef>
        <a:fontRef idx="minor">
          <a:schemeClr val="dk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chemeClr val="tx2"/>
              </a:solidFill>
            </a:rPr>
            <a:t>Длительность сосредоточенного наблюдения*</a:t>
          </a:r>
          <a:endParaRPr lang="ru-RU" sz="1400" kern="1200" dirty="0">
            <a:solidFill>
              <a:schemeClr val="tx2"/>
            </a:solidFill>
          </a:endParaRPr>
        </a:p>
      </dsp:txBody>
      <dsp:txXfrm>
        <a:off x="2825555" y="-10276"/>
        <a:ext cx="2360112" cy="1288995"/>
      </dsp:txXfrm>
    </dsp:sp>
    <dsp:sp modelId="{FDF8CB78-5186-491C-8AF9-A7CAE00FF54B}">
      <dsp:nvSpPr>
        <dsp:cNvPr id="0" name=""/>
        <dsp:cNvSpPr/>
      </dsp:nvSpPr>
      <dsp:spPr>
        <a:xfrm rot="19392897">
          <a:off x="4662090" y="1389951"/>
          <a:ext cx="415413" cy="48695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/>
        </a:p>
      </dsp:txBody>
      <dsp:txXfrm rot="19392897">
        <a:off x="4662090" y="1389951"/>
        <a:ext cx="415413" cy="486954"/>
      </dsp:txXfrm>
    </dsp:sp>
    <dsp:sp modelId="{4FFB40D9-DA0B-4CE2-ABD3-C31B6ED683BC}">
      <dsp:nvSpPr>
        <dsp:cNvPr id="0" name=""/>
        <dsp:cNvSpPr/>
      </dsp:nvSpPr>
      <dsp:spPr>
        <a:xfrm>
          <a:off x="4736139" y="72161"/>
          <a:ext cx="2458372" cy="1484304"/>
        </a:xfrm>
        <a:prstGeom prst="ellipse">
          <a:avLst/>
        </a:prstGeom>
        <a:solidFill>
          <a:schemeClr val="accent4">
            <a:lumMod val="60000"/>
            <a:lumOff val="4000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hemeClr val="accent5"/>
        </a:lnRef>
        <a:fillRef idx="1">
          <a:schemeClr val="lt1"/>
        </a:fillRef>
        <a:effectRef idx="0">
          <a:schemeClr val="accent5"/>
        </a:effectRef>
        <a:fontRef idx="minor">
          <a:schemeClr val="dk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chemeClr val="tx2"/>
              </a:solidFill>
            </a:rPr>
            <a:t>Плотность сигналов (световых, звуковых) и сообщений в ед. времени*</a:t>
          </a:r>
          <a:endParaRPr lang="ru-RU" sz="1400" kern="1200" dirty="0">
            <a:solidFill>
              <a:schemeClr val="tx2"/>
            </a:solidFill>
          </a:endParaRPr>
        </a:p>
      </dsp:txBody>
      <dsp:txXfrm>
        <a:off x="4736139" y="72161"/>
        <a:ext cx="2458372" cy="1484304"/>
      </dsp:txXfrm>
    </dsp:sp>
    <dsp:sp modelId="{19CC7CD0-13F2-4D5C-A7F8-000681548DFC}">
      <dsp:nvSpPr>
        <dsp:cNvPr id="0" name=""/>
        <dsp:cNvSpPr/>
      </dsp:nvSpPr>
      <dsp:spPr>
        <a:xfrm rot="10153738">
          <a:off x="5067399" y="2019738"/>
          <a:ext cx="117247" cy="48695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/>
        </a:p>
      </dsp:txBody>
      <dsp:txXfrm rot="10153738">
        <a:off x="5067399" y="2019738"/>
        <a:ext cx="117247" cy="486954"/>
      </dsp:txXfrm>
    </dsp:sp>
    <dsp:sp modelId="{E58C6D33-CE11-4F2A-82E7-DF565DE10356}">
      <dsp:nvSpPr>
        <dsp:cNvPr id="0" name=""/>
        <dsp:cNvSpPr/>
      </dsp:nvSpPr>
      <dsp:spPr>
        <a:xfrm>
          <a:off x="4965322" y="1329886"/>
          <a:ext cx="2331149" cy="1484330"/>
        </a:xfrm>
        <a:prstGeom prst="ellipse">
          <a:avLst/>
        </a:prstGeom>
        <a:solidFill>
          <a:schemeClr val="accent4">
            <a:lumMod val="60000"/>
            <a:lumOff val="4000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hemeClr val="accent5"/>
        </a:lnRef>
        <a:fillRef idx="1">
          <a:schemeClr val="lt1"/>
        </a:fillRef>
        <a:effectRef idx="0">
          <a:schemeClr val="accent5"/>
        </a:effectRef>
        <a:fontRef idx="minor">
          <a:schemeClr val="dk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chemeClr val="tx2"/>
              </a:solidFill>
            </a:rPr>
            <a:t>Число производственных объектов одновременного наблюдения*</a:t>
          </a:r>
          <a:endParaRPr lang="ru-RU" sz="1400" kern="1200" dirty="0">
            <a:solidFill>
              <a:schemeClr val="tx2"/>
            </a:solidFill>
          </a:endParaRPr>
        </a:p>
      </dsp:txBody>
      <dsp:txXfrm>
        <a:off x="4965322" y="1329886"/>
        <a:ext cx="2331149" cy="1484330"/>
      </dsp:txXfrm>
    </dsp:sp>
    <dsp:sp modelId="{4F5FFDB8-8D43-4FCB-9FB4-718F77F98EDE}">
      <dsp:nvSpPr>
        <dsp:cNvPr id="0" name=""/>
        <dsp:cNvSpPr/>
      </dsp:nvSpPr>
      <dsp:spPr>
        <a:xfrm rot="1083989">
          <a:off x="5046248" y="2901789"/>
          <a:ext cx="169132" cy="52778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200" kern="1200"/>
        </a:p>
      </dsp:txBody>
      <dsp:txXfrm rot="1083989">
        <a:off x="5046248" y="2901789"/>
        <a:ext cx="169132" cy="527785"/>
      </dsp:txXfrm>
    </dsp:sp>
    <dsp:sp modelId="{9E473388-E304-4DEA-A364-0AA46F967728}">
      <dsp:nvSpPr>
        <dsp:cNvPr id="0" name=""/>
        <dsp:cNvSpPr/>
      </dsp:nvSpPr>
      <dsp:spPr>
        <a:xfrm>
          <a:off x="5131667" y="2661592"/>
          <a:ext cx="2164804" cy="1434961"/>
        </a:xfrm>
        <a:prstGeom prst="ellipse">
          <a:avLst/>
        </a:prstGeom>
        <a:solidFill>
          <a:schemeClr val="accent4">
            <a:lumMod val="60000"/>
            <a:lumOff val="4000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hemeClr val="accent5"/>
        </a:lnRef>
        <a:fillRef idx="1">
          <a:schemeClr val="lt1"/>
        </a:fillRef>
        <a:effectRef idx="0">
          <a:schemeClr val="accent5"/>
        </a:effectRef>
        <a:fontRef idx="minor">
          <a:schemeClr val="dk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chemeClr val="tx2"/>
              </a:solidFill>
            </a:rPr>
            <a:t>Нагрузка на слуховой анализатор*</a:t>
          </a:r>
          <a:endParaRPr lang="ru-RU" sz="1400" kern="1200" dirty="0">
            <a:solidFill>
              <a:schemeClr val="tx2"/>
            </a:solidFill>
          </a:endParaRPr>
        </a:p>
      </dsp:txBody>
      <dsp:txXfrm>
        <a:off x="5131667" y="2661592"/>
        <a:ext cx="2164804" cy="1434961"/>
      </dsp:txXfrm>
    </dsp:sp>
    <dsp:sp modelId="{8A668CB6-EECC-44B0-BE62-83915BC02C1C}">
      <dsp:nvSpPr>
        <dsp:cNvPr id="0" name=""/>
        <dsp:cNvSpPr/>
      </dsp:nvSpPr>
      <dsp:spPr>
        <a:xfrm rot="6282722">
          <a:off x="3304153" y="3269070"/>
          <a:ext cx="188014" cy="48695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/>
        </a:p>
      </dsp:txBody>
      <dsp:txXfrm rot="6282722">
        <a:off x="3304153" y="3269070"/>
        <a:ext cx="188014" cy="486954"/>
      </dsp:txXfrm>
    </dsp:sp>
    <dsp:sp modelId="{73952D76-1D57-4D77-BBC6-A0740FC43042}">
      <dsp:nvSpPr>
        <dsp:cNvPr id="0" name=""/>
        <dsp:cNvSpPr/>
      </dsp:nvSpPr>
      <dsp:spPr>
        <a:xfrm>
          <a:off x="2220515" y="3679556"/>
          <a:ext cx="1929137" cy="1288995"/>
        </a:xfrm>
        <a:prstGeom prst="ellipse">
          <a:avLst/>
        </a:prstGeom>
        <a:solidFill>
          <a:schemeClr val="accent4">
            <a:lumMod val="60000"/>
            <a:lumOff val="4000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hemeClr val="accent5"/>
        </a:lnRef>
        <a:fillRef idx="1">
          <a:schemeClr val="lt1"/>
        </a:fillRef>
        <a:effectRef idx="0">
          <a:schemeClr val="accent5"/>
        </a:effectRef>
        <a:fontRef idx="minor">
          <a:schemeClr val="dk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chemeClr val="tx2"/>
              </a:solidFill>
            </a:rPr>
            <a:t>Работа с оптическими приборами</a:t>
          </a:r>
          <a:endParaRPr lang="ru-RU" sz="1400" kern="1200" dirty="0">
            <a:solidFill>
              <a:schemeClr val="tx2"/>
            </a:solidFill>
          </a:endParaRPr>
        </a:p>
      </dsp:txBody>
      <dsp:txXfrm>
        <a:off x="2220515" y="3679556"/>
        <a:ext cx="1929137" cy="1288995"/>
      </dsp:txXfrm>
    </dsp:sp>
    <dsp:sp modelId="{29AD56B1-D11A-4B6A-94FD-5155FC09596E}">
      <dsp:nvSpPr>
        <dsp:cNvPr id="0" name=""/>
        <dsp:cNvSpPr/>
      </dsp:nvSpPr>
      <dsp:spPr>
        <a:xfrm rot="3157827">
          <a:off x="4244138" y="3203694"/>
          <a:ext cx="197195" cy="48695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/>
        </a:p>
      </dsp:txBody>
      <dsp:txXfrm rot="3157827">
        <a:off x="4244138" y="3203694"/>
        <a:ext cx="197195" cy="486954"/>
      </dsp:txXfrm>
    </dsp:sp>
    <dsp:sp modelId="{08E7CB09-0AC4-475C-85C8-FAC119F26809}">
      <dsp:nvSpPr>
        <dsp:cNvPr id="0" name=""/>
        <dsp:cNvSpPr/>
      </dsp:nvSpPr>
      <dsp:spPr>
        <a:xfrm>
          <a:off x="3738685" y="3549351"/>
          <a:ext cx="2348602" cy="1288995"/>
        </a:xfrm>
        <a:prstGeom prst="ellipse">
          <a:avLst/>
        </a:prstGeom>
        <a:solidFill>
          <a:schemeClr val="accent4">
            <a:lumMod val="60000"/>
            <a:lumOff val="4000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hemeClr val="accent5"/>
        </a:lnRef>
        <a:fillRef idx="1">
          <a:schemeClr val="lt1"/>
        </a:fillRef>
        <a:effectRef idx="0">
          <a:schemeClr val="accent5"/>
        </a:effectRef>
        <a:fontRef idx="minor">
          <a:schemeClr val="dk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chemeClr val="tx2"/>
              </a:solidFill>
            </a:rPr>
            <a:t>Активное наблюдение за ходом производственного процесса*</a:t>
          </a:r>
          <a:endParaRPr lang="ru-RU" sz="1400" kern="1200" dirty="0">
            <a:solidFill>
              <a:schemeClr val="tx2"/>
            </a:solidFill>
          </a:endParaRPr>
        </a:p>
      </dsp:txBody>
      <dsp:txXfrm>
        <a:off x="3738685" y="3549351"/>
        <a:ext cx="2348602" cy="1288995"/>
      </dsp:txXfrm>
    </dsp:sp>
    <dsp:sp modelId="{86844F19-4140-4A62-B1E9-1812A4D44E95}">
      <dsp:nvSpPr>
        <dsp:cNvPr id="0" name=""/>
        <dsp:cNvSpPr/>
      </dsp:nvSpPr>
      <dsp:spPr>
        <a:xfrm rot="8678139">
          <a:off x="2306734" y="3141574"/>
          <a:ext cx="320289" cy="48695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/>
        </a:p>
      </dsp:txBody>
      <dsp:txXfrm rot="8678139">
        <a:off x="2306734" y="3141574"/>
        <a:ext cx="320289" cy="486954"/>
      </dsp:txXfrm>
    </dsp:sp>
    <dsp:sp modelId="{79E76D75-20A4-4053-9B83-C3B2BFC10CA5}">
      <dsp:nvSpPr>
        <dsp:cNvPr id="0" name=""/>
        <dsp:cNvSpPr/>
      </dsp:nvSpPr>
      <dsp:spPr>
        <a:xfrm>
          <a:off x="518911" y="3401392"/>
          <a:ext cx="2033700" cy="1288995"/>
        </a:xfrm>
        <a:prstGeom prst="ellipse">
          <a:avLst/>
        </a:prstGeom>
        <a:solidFill>
          <a:schemeClr val="accent4">
            <a:lumMod val="60000"/>
            <a:lumOff val="4000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hemeClr val="accent5"/>
        </a:lnRef>
        <a:fillRef idx="1">
          <a:schemeClr val="lt1"/>
        </a:fillRef>
        <a:effectRef idx="0">
          <a:schemeClr val="accent5"/>
        </a:effectRef>
        <a:fontRef idx="minor">
          <a:schemeClr val="dk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chemeClr val="tx2"/>
              </a:solidFill>
            </a:rPr>
            <a:t>Нагрузка на голосовой аппарат</a:t>
          </a:r>
          <a:endParaRPr lang="ru-RU" sz="1400" kern="1200" dirty="0">
            <a:solidFill>
              <a:schemeClr val="tx2"/>
            </a:solidFill>
          </a:endParaRPr>
        </a:p>
      </dsp:txBody>
      <dsp:txXfrm>
        <a:off x="518911" y="3401392"/>
        <a:ext cx="2033700" cy="1288995"/>
      </dsp:txXfrm>
    </dsp:sp>
  </dsp:spTree>
</dsp:drawing>
</file>

<file path=ppt/diagrams/drawing1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DE8DD8E-0C02-41CB-BA96-51471E90DDB0}">
      <dsp:nvSpPr>
        <dsp:cNvPr id="0" name=""/>
        <dsp:cNvSpPr/>
      </dsp:nvSpPr>
      <dsp:spPr>
        <a:xfrm>
          <a:off x="-82811" y="-144015"/>
          <a:ext cx="7467229" cy="1584174"/>
        </a:xfrm>
        <a:prstGeom prst="roundRect">
          <a:avLst>
            <a:gd name="adj" fmla="val 10000"/>
          </a:avLst>
        </a:prstGeom>
        <a:solidFill>
          <a:schemeClr val="tx2">
            <a:alpha val="6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 dirty="0" smtClean="0">
            <a:solidFill>
              <a:schemeClr val="bg1"/>
            </a:solidFill>
          </a:endParaRPr>
        </a:p>
        <a:p>
          <a:pPr lvl="0" algn="just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chemeClr val="bg1"/>
              </a:solidFill>
            </a:rPr>
            <a:t>Все вредные и (или) опасные производственные факторы, которые идентифицированы в порядке, установленном Федеральным законом от 28.12.2013 № 426-ФЗ «О специальной оценке условий труда» и Методикой проведения специальной оценки условий труда, подлежат исследованиям (испытаниям) и измерениям</a:t>
          </a:r>
        </a:p>
        <a:p>
          <a:pPr lvl="0" algn="just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b="0" kern="1200" dirty="0">
            <a:solidFill>
              <a:schemeClr val="bg1"/>
            </a:solidFill>
          </a:endParaRPr>
        </a:p>
      </dsp:txBody>
      <dsp:txXfrm>
        <a:off x="-82811" y="-144015"/>
        <a:ext cx="5835881" cy="1584174"/>
      </dsp:txXfrm>
    </dsp:sp>
    <dsp:sp modelId="{9FDF85CB-93C9-4735-A662-1A50462DD634}">
      <dsp:nvSpPr>
        <dsp:cNvPr id="0" name=""/>
        <dsp:cNvSpPr/>
      </dsp:nvSpPr>
      <dsp:spPr>
        <a:xfrm>
          <a:off x="215991" y="1576975"/>
          <a:ext cx="7467229" cy="1368142"/>
        </a:xfrm>
        <a:prstGeom prst="roundRect">
          <a:avLst>
            <a:gd name="adj" fmla="val 10000"/>
          </a:avLst>
        </a:prstGeom>
        <a:solidFill>
          <a:schemeClr val="accent6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chemeClr val="tx2"/>
              </a:solidFill>
            </a:rPr>
            <a:t>Исследования (испытания) и измерения фактических значений вредных и (или) опасных производственных факторов осуществляются испытательной лабораторией (центром), экспертами и иными работниками организации, проводящей специальную оценку условий труда</a:t>
          </a:r>
        </a:p>
      </dsp:txBody>
      <dsp:txXfrm>
        <a:off x="215991" y="1576975"/>
        <a:ext cx="5769280" cy="1368142"/>
      </dsp:txXfrm>
    </dsp:sp>
    <dsp:sp modelId="{DEE45897-932B-4E93-845D-F39DD9431191}">
      <dsp:nvSpPr>
        <dsp:cNvPr id="0" name=""/>
        <dsp:cNvSpPr/>
      </dsp:nvSpPr>
      <dsp:spPr>
        <a:xfrm>
          <a:off x="792053" y="3161152"/>
          <a:ext cx="7798475" cy="2203447"/>
        </a:xfrm>
        <a:prstGeom prst="roundRect">
          <a:avLst>
            <a:gd name="adj" fmla="val 10000"/>
          </a:avLst>
        </a:prstGeom>
        <a:solidFill>
          <a:schemeClr val="tx2">
            <a:alpha val="6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0" kern="1200" dirty="0" smtClean="0">
              <a:solidFill>
                <a:schemeClr val="bg1"/>
              </a:solidFill>
            </a:rPr>
            <a:t>При проведении исследований (испытаний) и измерений вредных и (или) опасных производственных факторов должны применяться утвержденные и аттестованные в порядке, установленном законодательством Российской Федерации об обеспечении единства измерений, </a:t>
          </a:r>
          <a:r>
            <a:rPr lang="ru-RU" sz="1600" b="1" kern="1200" dirty="0" smtClean="0">
              <a:solidFill>
                <a:schemeClr val="bg1"/>
              </a:solidFill>
            </a:rPr>
            <a:t>методы исследований (испытаний) и методики (методы) </a:t>
          </a:r>
          <a:r>
            <a:rPr lang="ru-RU" sz="1600" b="0" kern="1200" dirty="0" smtClean="0">
              <a:solidFill>
                <a:schemeClr val="bg1"/>
              </a:solidFill>
            </a:rPr>
            <a:t>измерений и соответствующие им средства измерений, прошедшие поверку и внесенные в Федеральный информационный фонд по обеспечению единства измерений</a:t>
          </a:r>
          <a:endParaRPr lang="ru-RU" sz="1600" b="0" kern="1200" dirty="0">
            <a:solidFill>
              <a:schemeClr val="bg1"/>
            </a:solidFill>
          </a:endParaRPr>
        </a:p>
      </dsp:txBody>
      <dsp:txXfrm>
        <a:off x="792053" y="3161152"/>
        <a:ext cx="6025206" cy="2203447"/>
      </dsp:txXfrm>
    </dsp:sp>
    <dsp:sp modelId="{82A387D6-9500-4004-BC3E-8464C26D4203}">
      <dsp:nvSpPr>
        <dsp:cNvPr id="0" name=""/>
        <dsp:cNvSpPr/>
      </dsp:nvSpPr>
      <dsp:spPr>
        <a:xfrm>
          <a:off x="6336707" y="957701"/>
          <a:ext cx="1039075" cy="1039075"/>
        </a:xfrm>
        <a:prstGeom prst="downArrow">
          <a:avLst>
            <a:gd name="adj1" fmla="val 55000"/>
            <a:gd name="adj2" fmla="val 45000"/>
          </a:avLst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tx2">
              <a:alpha val="9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 dirty="0"/>
        </a:p>
      </dsp:txBody>
      <dsp:txXfrm>
        <a:off x="6336707" y="957701"/>
        <a:ext cx="1039075" cy="1039075"/>
      </dsp:txXfrm>
    </dsp:sp>
    <dsp:sp modelId="{847C82ED-5498-4A64-BC30-92344C26F583}">
      <dsp:nvSpPr>
        <dsp:cNvPr id="0" name=""/>
        <dsp:cNvSpPr/>
      </dsp:nvSpPr>
      <dsp:spPr>
        <a:xfrm>
          <a:off x="7004215" y="2915387"/>
          <a:ext cx="1039075" cy="1039075"/>
        </a:xfrm>
        <a:prstGeom prst="downArrow">
          <a:avLst>
            <a:gd name="adj1" fmla="val 55000"/>
            <a:gd name="adj2" fmla="val 45000"/>
          </a:avLst>
        </a:prstGeom>
        <a:solidFill>
          <a:schemeClr val="accent3">
            <a:tint val="40000"/>
            <a:alpha val="90000"/>
            <a:hueOff val="10716850"/>
            <a:satOff val="-13793"/>
            <a:lumOff val="-1075"/>
            <a:alphaOff val="0"/>
          </a:schemeClr>
        </a:solidFill>
        <a:ln w="25400" cap="flat" cmpd="sng" algn="ctr">
          <a:solidFill>
            <a:schemeClr val="tx2">
              <a:alpha val="9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/>
        </a:p>
      </dsp:txBody>
      <dsp:txXfrm>
        <a:off x="7004215" y="2915387"/>
        <a:ext cx="1039075" cy="1039075"/>
      </dsp:txXfrm>
    </dsp:sp>
  </dsp:spTree>
</dsp:drawing>
</file>

<file path=ppt/diagrams/drawing1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0E66D1E-B455-4405-966D-83BA00AC662E}">
      <dsp:nvSpPr>
        <dsp:cNvPr id="0" name=""/>
        <dsp:cNvSpPr/>
      </dsp:nvSpPr>
      <dsp:spPr>
        <a:xfrm>
          <a:off x="4187" y="5159"/>
          <a:ext cx="8560576" cy="684979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cs typeface="Times New Roman" pitchFamily="18" charset="0"/>
            </a:rPr>
            <a:t>разработка и реализация мероприятий, направленных на улучшение условий труда </a:t>
          </a:r>
          <a:endParaRPr lang="ru-RU" sz="1800" kern="1200" dirty="0"/>
        </a:p>
      </dsp:txBody>
      <dsp:txXfrm>
        <a:off x="4187" y="5159"/>
        <a:ext cx="8560576" cy="684979"/>
      </dsp:txXfrm>
    </dsp:sp>
    <dsp:sp modelId="{28850EFF-A21E-4E39-BC61-C7A9D9F714D8}">
      <dsp:nvSpPr>
        <dsp:cNvPr id="0" name=""/>
        <dsp:cNvSpPr/>
      </dsp:nvSpPr>
      <dsp:spPr>
        <a:xfrm rot="5400000">
          <a:off x="4155044" y="708594"/>
          <a:ext cx="258863" cy="308240"/>
        </a:xfrm>
        <a:prstGeom prst="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kern="1200"/>
        </a:p>
      </dsp:txBody>
      <dsp:txXfrm rot="5400000">
        <a:off x="4155044" y="708594"/>
        <a:ext cx="258863" cy="308240"/>
      </dsp:txXfrm>
    </dsp:sp>
    <dsp:sp modelId="{E8F80A35-D7CC-42ED-9277-7C277A55D431}">
      <dsp:nvSpPr>
        <dsp:cNvPr id="0" name=""/>
        <dsp:cNvSpPr/>
      </dsp:nvSpPr>
      <dsp:spPr>
        <a:xfrm>
          <a:off x="4187" y="1035290"/>
          <a:ext cx="8560576" cy="684979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cs typeface="Times New Roman" pitchFamily="18" charset="0"/>
            </a:rPr>
            <a:t>информирование работников об условиях труда на рабочих местах</a:t>
          </a:r>
          <a:endParaRPr lang="ru-RU" sz="1800" kern="1200" dirty="0"/>
        </a:p>
      </dsp:txBody>
      <dsp:txXfrm>
        <a:off x="4187" y="1035290"/>
        <a:ext cx="8560576" cy="684979"/>
      </dsp:txXfrm>
    </dsp:sp>
    <dsp:sp modelId="{377F6683-7219-44DB-9EA4-421441F4F4A8}">
      <dsp:nvSpPr>
        <dsp:cNvPr id="0" name=""/>
        <dsp:cNvSpPr/>
      </dsp:nvSpPr>
      <dsp:spPr>
        <a:xfrm rot="5400000">
          <a:off x="4157040" y="1736064"/>
          <a:ext cx="254871" cy="308240"/>
        </a:xfrm>
        <a:prstGeom prst="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kern="1200"/>
        </a:p>
      </dsp:txBody>
      <dsp:txXfrm rot="5400000">
        <a:off x="4157040" y="1736064"/>
        <a:ext cx="254871" cy="308240"/>
      </dsp:txXfrm>
    </dsp:sp>
    <dsp:sp modelId="{E71C22AC-DAE2-472A-AAD3-1B7AFBB91EB8}">
      <dsp:nvSpPr>
        <dsp:cNvPr id="0" name=""/>
        <dsp:cNvSpPr/>
      </dsp:nvSpPr>
      <dsp:spPr>
        <a:xfrm>
          <a:off x="4187" y="2060099"/>
          <a:ext cx="8560576" cy="684979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cs typeface="Times New Roman" pitchFamily="18" charset="0"/>
            </a:rPr>
            <a:t>обеспечение работников средствами индивидуальной защиты, а также оснащение рабочих мест средствами коллективной защиты</a:t>
          </a:r>
          <a:endParaRPr lang="ru-RU" sz="1800" kern="1200" dirty="0"/>
        </a:p>
      </dsp:txBody>
      <dsp:txXfrm>
        <a:off x="4187" y="2060099"/>
        <a:ext cx="8560576" cy="684979"/>
      </dsp:txXfrm>
    </dsp:sp>
    <dsp:sp modelId="{6FA9DD7A-F3D8-421C-A5A0-90D6A1FAD5A5}">
      <dsp:nvSpPr>
        <dsp:cNvPr id="0" name=""/>
        <dsp:cNvSpPr/>
      </dsp:nvSpPr>
      <dsp:spPr>
        <a:xfrm rot="5400000">
          <a:off x="4156042" y="2762203"/>
          <a:ext cx="256867" cy="308240"/>
        </a:xfrm>
        <a:prstGeom prst="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kern="1200"/>
        </a:p>
      </dsp:txBody>
      <dsp:txXfrm rot="5400000">
        <a:off x="4156042" y="2762203"/>
        <a:ext cx="256867" cy="308240"/>
      </dsp:txXfrm>
    </dsp:sp>
    <dsp:sp modelId="{59391BBF-E95D-4383-A880-57B6C31422D3}">
      <dsp:nvSpPr>
        <dsp:cNvPr id="0" name=""/>
        <dsp:cNvSpPr/>
      </dsp:nvSpPr>
      <dsp:spPr>
        <a:xfrm>
          <a:off x="4187" y="3087568"/>
          <a:ext cx="8560576" cy="684979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cs typeface="Times New Roman" pitchFamily="18" charset="0"/>
            </a:rPr>
            <a:t>осуществление контроля за состоянием условий труда на рабочих местах</a:t>
          </a:r>
          <a:endParaRPr lang="ru-RU" sz="1800" kern="1200" dirty="0"/>
        </a:p>
      </dsp:txBody>
      <dsp:txXfrm>
        <a:off x="4187" y="3087568"/>
        <a:ext cx="8560576" cy="684979"/>
      </dsp:txXfrm>
    </dsp:sp>
    <dsp:sp modelId="{8A8C18D8-097D-4410-8081-A24B817A10EC}">
      <dsp:nvSpPr>
        <dsp:cNvPr id="0" name=""/>
        <dsp:cNvSpPr/>
      </dsp:nvSpPr>
      <dsp:spPr>
        <a:xfrm rot="5400000">
          <a:off x="4156042" y="3789673"/>
          <a:ext cx="256867" cy="308240"/>
        </a:xfrm>
        <a:prstGeom prst="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kern="1200"/>
        </a:p>
      </dsp:txBody>
      <dsp:txXfrm rot="5400000">
        <a:off x="4156042" y="3789673"/>
        <a:ext cx="256867" cy="308240"/>
      </dsp:txXfrm>
    </dsp:sp>
    <dsp:sp modelId="{361F7DD1-59A8-430A-8E01-143B80D9FBE5}">
      <dsp:nvSpPr>
        <dsp:cNvPr id="0" name=""/>
        <dsp:cNvSpPr/>
      </dsp:nvSpPr>
      <dsp:spPr>
        <a:xfrm>
          <a:off x="4187" y="4115038"/>
          <a:ext cx="8560576" cy="684979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cs typeface="Times New Roman" pitchFamily="18" charset="0"/>
            </a:rPr>
            <a:t>предварительные и периодические медицинские осмотры работников</a:t>
          </a:r>
          <a:endParaRPr lang="ru-RU" sz="1800" kern="1200" dirty="0"/>
        </a:p>
      </dsp:txBody>
      <dsp:txXfrm>
        <a:off x="4187" y="4115038"/>
        <a:ext cx="8560576" cy="684979"/>
      </dsp:txXfrm>
    </dsp:sp>
    <dsp:sp modelId="{313A41F0-63C3-4D32-93BE-DC9AE0401907}">
      <dsp:nvSpPr>
        <dsp:cNvPr id="0" name=""/>
        <dsp:cNvSpPr/>
      </dsp:nvSpPr>
      <dsp:spPr>
        <a:xfrm rot="5400000">
          <a:off x="4156042" y="4817143"/>
          <a:ext cx="256867" cy="308240"/>
        </a:xfrm>
        <a:prstGeom prst="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kern="1200"/>
        </a:p>
      </dsp:txBody>
      <dsp:txXfrm rot="5400000">
        <a:off x="4156042" y="4817143"/>
        <a:ext cx="256867" cy="308240"/>
      </dsp:txXfrm>
    </dsp:sp>
    <dsp:sp modelId="{80A7472D-4C84-4964-9B52-8AC2F74CFF81}">
      <dsp:nvSpPr>
        <dsp:cNvPr id="0" name=""/>
        <dsp:cNvSpPr/>
      </dsp:nvSpPr>
      <dsp:spPr>
        <a:xfrm>
          <a:off x="4187" y="5142508"/>
          <a:ext cx="8560576" cy="684979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cs typeface="Times New Roman" pitchFamily="18" charset="0"/>
            </a:rPr>
            <a:t>установление работникам предусмотренных Трудовым кодексом Российской Федерации гарантий и компенсаций</a:t>
          </a:r>
          <a:endParaRPr lang="ru-RU" sz="1800" kern="1200" dirty="0"/>
        </a:p>
      </dsp:txBody>
      <dsp:txXfrm>
        <a:off x="4187" y="5142508"/>
        <a:ext cx="8560576" cy="684979"/>
      </dsp:txXfrm>
    </dsp:sp>
  </dsp:spTree>
</dsp:drawing>
</file>

<file path=ppt/diagrams/drawing1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3F7113B-3EB1-4724-9B45-66C6BF75FD0A}">
      <dsp:nvSpPr>
        <dsp:cNvPr id="0" name=""/>
        <dsp:cNvSpPr/>
      </dsp:nvSpPr>
      <dsp:spPr>
        <a:xfrm>
          <a:off x="76195" y="4094"/>
          <a:ext cx="8560576" cy="867773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cs typeface="Times New Roman" pitchFamily="18" charset="0"/>
            </a:rPr>
            <a:t>установление дополнительного тарифа страховых взносов в Пенсионный фонд Российской Федерации </a:t>
          </a:r>
          <a:endParaRPr lang="ru-RU" sz="1800" kern="1200" dirty="0"/>
        </a:p>
      </dsp:txBody>
      <dsp:txXfrm>
        <a:off x="76195" y="4094"/>
        <a:ext cx="8560576" cy="867773"/>
      </dsp:txXfrm>
    </dsp:sp>
    <dsp:sp modelId="{A64888AE-D0FB-4AAE-9EF2-6C31860D0AAE}">
      <dsp:nvSpPr>
        <dsp:cNvPr id="0" name=""/>
        <dsp:cNvSpPr/>
      </dsp:nvSpPr>
      <dsp:spPr>
        <a:xfrm rot="5400000">
          <a:off x="4227052" y="890323"/>
          <a:ext cx="258863" cy="308240"/>
        </a:xfrm>
        <a:prstGeom prst="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kern="1200"/>
        </a:p>
      </dsp:txBody>
      <dsp:txXfrm rot="5400000">
        <a:off x="4227052" y="890323"/>
        <a:ext cx="258863" cy="308240"/>
      </dsp:txXfrm>
    </dsp:sp>
    <dsp:sp modelId="{E8F80A35-D7CC-42ED-9277-7C277A55D431}">
      <dsp:nvSpPr>
        <dsp:cNvPr id="0" name=""/>
        <dsp:cNvSpPr/>
      </dsp:nvSpPr>
      <dsp:spPr>
        <a:xfrm>
          <a:off x="76195" y="1217019"/>
          <a:ext cx="8560576" cy="871075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cs typeface="Times New Roman" pitchFamily="18" charset="0"/>
            </a:rPr>
            <a:t>расчет скидок (надбавок) к страховому тарифу на обязательное социальное страхование от несчастных случаев на производстве и профессиональных заболеваний</a:t>
          </a:r>
          <a:endParaRPr lang="ru-RU" sz="1800" kern="1200" dirty="0"/>
        </a:p>
      </dsp:txBody>
      <dsp:txXfrm>
        <a:off x="76195" y="1217019"/>
        <a:ext cx="8560576" cy="871075"/>
      </dsp:txXfrm>
    </dsp:sp>
    <dsp:sp modelId="{377F6683-7219-44DB-9EA4-421441F4F4A8}">
      <dsp:nvSpPr>
        <dsp:cNvPr id="0" name=""/>
        <dsp:cNvSpPr/>
      </dsp:nvSpPr>
      <dsp:spPr>
        <a:xfrm rot="5400000">
          <a:off x="4229048" y="2103888"/>
          <a:ext cx="254871" cy="308240"/>
        </a:xfrm>
        <a:prstGeom prst="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kern="1200"/>
        </a:p>
      </dsp:txBody>
      <dsp:txXfrm rot="5400000">
        <a:off x="4229048" y="2103888"/>
        <a:ext cx="254871" cy="308240"/>
      </dsp:txXfrm>
    </dsp:sp>
    <dsp:sp modelId="{E71C22AC-DAE2-472A-AAD3-1B7AFBB91EB8}">
      <dsp:nvSpPr>
        <dsp:cNvPr id="0" name=""/>
        <dsp:cNvSpPr/>
      </dsp:nvSpPr>
      <dsp:spPr>
        <a:xfrm>
          <a:off x="76195" y="2427923"/>
          <a:ext cx="8560576" cy="1345690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cs typeface="Times New Roman" pitchFamily="18" charset="0"/>
            </a:rPr>
            <a:t>решение вопроса о связи возникших у работников заболеваний с воздействием на работников на их рабочих местах вредных и (или) опасных производственных факторов, а также расследование несчастных случаев на производстве и профессиональных заболеваний</a:t>
          </a:r>
          <a:endParaRPr lang="ru-RU" sz="1800" kern="1200" dirty="0"/>
        </a:p>
      </dsp:txBody>
      <dsp:txXfrm>
        <a:off x="76195" y="2427923"/>
        <a:ext cx="8560576" cy="1345690"/>
      </dsp:txXfrm>
    </dsp:sp>
    <dsp:sp modelId="{6FA9DD7A-F3D8-421C-A5A0-90D6A1FAD5A5}">
      <dsp:nvSpPr>
        <dsp:cNvPr id="0" name=""/>
        <dsp:cNvSpPr/>
      </dsp:nvSpPr>
      <dsp:spPr>
        <a:xfrm rot="5400000">
          <a:off x="4228050" y="3790738"/>
          <a:ext cx="256867" cy="308240"/>
        </a:xfrm>
        <a:prstGeom prst="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kern="1200"/>
        </a:p>
      </dsp:txBody>
      <dsp:txXfrm rot="5400000">
        <a:off x="4228050" y="3790738"/>
        <a:ext cx="256867" cy="308240"/>
      </dsp:txXfrm>
    </dsp:sp>
    <dsp:sp modelId="{59391BBF-E95D-4383-A880-57B6C31422D3}">
      <dsp:nvSpPr>
        <dsp:cNvPr id="0" name=""/>
        <dsp:cNvSpPr/>
      </dsp:nvSpPr>
      <dsp:spPr>
        <a:xfrm>
          <a:off x="76195" y="4116103"/>
          <a:ext cx="8560576" cy="684979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cs typeface="Times New Roman" pitchFamily="18" charset="0"/>
            </a:rPr>
            <a:t>принятие решения об установлении предусмотренных трудовым законодательством ограничений для отдельных категорий работников</a:t>
          </a:r>
          <a:endParaRPr lang="ru-RU" sz="1800" kern="1200" dirty="0"/>
        </a:p>
      </dsp:txBody>
      <dsp:txXfrm>
        <a:off x="76195" y="4116103"/>
        <a:ext cx="8560576" cy="684979"/>
      </dsp:txXfrm>
    </dsp:sp>
    <dsp:sp modelId="{8A8C18D8-097D-4410-8081-A24B817A10EC}">
      <dsp:nvSpPr>
        <dsp:cNvPr id="0" name=""/>
        <dsp:cNvSpPr/>
      </dsp:nvSpPr>
      <dsp:spPr>
        <a:xfrm rot="5400000">
          <a:off x="4226514" y="4820255"/>
          <a:ext cx="259938" cy="308240"/>
        </a:xfrm>
        <a:prstGeom prst="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300" kern="1200"/>
        </a:p>
      </dsp:txBody>
      <dsp:txXfrm rot="5400000">
        <a:off x="4226514" y="4820255"/>
        <a:ext cx="259938" cy="308240"/>
      </dsp:txXfrm>
    </dsp:sp>
    <dsp:sp modelId="{361F7DD1-59A8-430A-8E01-143B80D9FBE5}">
      <dsp:nvSpPr>
        <dsp:cNvPr id="0" name=""/>
        <dsp:cNvSpPr/>
      </dsp:nvSpPr>
      <dsp:spPr>
        <a:xfrm>
          <a:off x="76195" y="5147668"/>
          <a:ext cx="8560576" cy="684979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cs typeface="Times New Roman" pitchFamily="18" charset="0"/>
            </a:rPr>
            <a:t>оценка уровней профессиональных рисков</a:t>
          </a:r>
          <a:endParaRPr lang="ru-RU" sz="1800" kern="1200" dirty="0"/>
        </a:p>
      </dsp:txBody>
      <dsp:txXfrm>
        <a:off x="76195" y="5147668"/>
        <a:ext cx="8560576" cy="684979"/>
      </dsp:txXfrm>
    </dsp:sp>
  </dsp:spTree>
</dsp:drawing>
</file>

<file path=ppt/diagrams/drawing1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90D1D03-847B-406E-838D-15DA192B6DDC}">
      <dsp:nvSpPr>
        <dsp:cNvPr id="0" name=""/>
        <dsp:cNvSpPr/>
      </dsp:nvSpPr>
      <dsp:spPr>
        <a:xfrm>
          <a:off x="4356484" y="1849717"/>
          <a:ext cx="3082244" cy="53493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7467"/>
              </a:lnTo>
              <a:lnTo>
                <a:pt x="3082244" y="267467"/>
              </a:lnTo>
              <a:lnTo>
                <a:pt x="3082244" y="534934"/>
              </a:lnTo>
            </a:path>
          </a:pathLst>
        </a:custGeom>
        <a:noFill/>
        <a:ln w="25400" cap="flat" cmpd="sng" algn="ctr">
          <a:solidFill>
            <a:schemeClr val="accent1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5CABCB7-65B5-44CE-95AD-945E66FEF1C4}">
      <dsp:nvSpPr>
        <dsp:cNvPr id="0" name=""/>
        <dsp:cNvSpPr/>
      </dsp:nvSpPr>
      <dsp:spPr>
        <a:xfrm>
          <a:off x="4310764" y="1849717"/>
          <a:ext cx="91440" cy="53493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534934"/>
              </a:lnTo>
            </a:path>
          </a:pathLst>
        </a:custGeom>
        <a:noFill/>
        <a:ln w="25400" cap="flat" cmpd="sng" algn="ctr">
          <a:solidFill>
            <a:schemeClr val="accent1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7AEF421-3FB1-4046-9213-11CC82CBB447}">
      <dsp:nvSpPr>
        <dsp:cNvPr id="0" name=""/>
        <dsp:cNvSpPr/>
      </dsp:nvSpPr>
      <dsp:spPr>
        <a:xfrm>
          <a:off x="1274239" y="1849717"/>
          <a:ext cx="3082244" cy="534934"/>
        </a:xfrm>
        <a:custGeom>
          <a:avLst/>
          <a:gdLst/>
          <a:ahLst/>
          <a:cxnLst/>
          <a:rect l="0" t="0" r="0" b="0"/>
          <a:pathLst>
            <a:path>
              <a:moveTo>
                <a:pt x="3082244" y="0"/>
              </a:moveTo>
              <a:lnTo>
                <a:pt x="3082244" y="267467"/>
              </a:lnTo>
              <a:lnTo>
                <a:pt x="0" y="267467"/>
              </a:lnTo>
              <a:lnTo>
                <a:pt x="0" y="534934"/>
              </a:lnTo>
            </a:path>
          </a:pathLst>
        </a:custGeom>
        <a:noFill/>
        <a:ln w="25400" cap="flat" cmpd="sng" algn="ctr">
          <a:solidFill>
            <a:schemeClr val="accent1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A2732C4-4392-456B-8BC7-E5900B5EF091}">
      <dsp:nvSpPr>
        <dsp:cNvPr id="0" name=""/>
        <dsp:cNvSpPr/>
      </dsp:nvSpPr>
      <dsp:spPr>
        <a:xfrm>
          <a:off x="3082829" y="576063"/>
          <a:ext cx="2547309" cy="1273654"/>
        </a:xfrm>
        <a:prstGeom prst="rect">
          <a:avLst/>
        </a:prstGeom>
        <a:gradFill rotWithShape="0">
          <a:gsLst>
            <a:gs pos="0">
              <a:schemeClr val="accent1">
                <a:shade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shade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shade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/>
            <a:t>Цели</a:t>
          </a:r>
          <a:endParaRPr lang="ru-RU" sz="2800" b="1" kern="1200" dirty="0"/>
        </a:p>
      </dsp:txBody>
      <dsp:txXfrm>
        <a:off x="3082829" y="576063"/>
        <a:ext cx="2547309" cy="1273654"/>
      </dsp:txXfrm>
    </dsp:sp>
    <dsp:sp modelId="{BCA9285E-7940-4E73-8535-6111C2C820B4}">
      <dsp:nvSpPr>
        <dsp:cNvPr id="0" name=""/>
        <dsp:cNvSpPr/>
      </dsp:nvSpPr>
      <dsp:spPr>
        <a:xfrm>
          <a:off x="584" y="2384652"/>
          <a:ext cx="2547309" cy="1273654"/>
        </a:xfrm>
        <a:prstGeom prst="rect">
          <a:avLst/>
        </a:prstGeom>
        <a:gradFill rotWithShape="0">
          <a:gsLst>
            <a:gs pos="0">
              <a:schemeClr val="accent1">
                <a:shade val="8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shade val="8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shade val="8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Оценка качества проведения специальной оценки условий труда</a:t>
          </a:r>
          <a:endParaRPr lang="ru-RU" sz="1800" kern="1200" dirty="0"/>
        </a:p>
      </dsp:txBody>
      <dsp:txXfrm>
        <a:off x="584" y="2384652"/>
        <a:ext cx="2547309" cy="1273654"/>
      </dsp:txXfrm>
    </dsp:sp>
    <dsp:sp modelId="{BA8C1A4D-64F5-4DE6-ADD7-50525837D99D}">
      <dsp:nvSpPr>
        <dsp:cNvPr id="0" name=""/>
        <dsp:cNvSpPr/>
      </dsp:nvSpPr>
      <dsp:spPr>
        <a:xfrm>
          <a:off x="3082829" y="2384652"/>
          <a:ext cx="2547309" cy="1935827"/>
        </a:xfrm>
        <a:prstGeom prst="rect">
          <a:avLst/>
        </a:prstGeom>
        <a:gradFill rotWithShape="0">
          <a:gsLst>
            <a:gs pos="0">
              <a:schemeClr val="accent1">
                <a:shade val="8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shade val="8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shade val="8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Оценка правильности предоставления работникам гарантий и компенсаций за работу с вредными и (или) опасными условиями труда</a:t>
          </a:r>
          <a:endParaRPr lang="ru-RU" sz="1800" kern="1200" dirty="0"/>
        </a:p>
      </dsp:txBody>
      <dsp:txXfrm>
        <a:off x="3082829" y="2384652"/>
        <a:ext cx="2547309" cy="1935827"/>
      </dsp:txXfrm>
    </dsp:sp>
    <dsp:sp modelId="{628D984E-AAD2-42AF-9F83-EF0A9FA9D5C1}">
      <dsp:nvSpPr>
        <dsp:cNvPr id="0" name=""/>
        <dsp:cNvSpPr/>
      </dsp:nvSpPr>
      <dsp:spPr>
        <a:xfrm>
          <a:off x="6165073" y="2384652"/>
          <a:ext cx="2547309" cy="1273654"/>
        </a:xfrm>
        <a:prstGeom prst="rect">
          <a:avLst/>
        </a:prstGeom>
        <a:gradFill rotWithShape="0">
          <a:gsLst>
            <a:gs pos="0">
              <a:schemeClr val="accent1">
                <a:shade val="8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shade val="8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shade val="8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Оценка фактических условий труда работников</a:t>
          </a:r>
          <a:endParaRPr lang="ru-RU" sz="1800" kern="1200" dirty="0"/>
        </a:p>
      </dsp:txBody>
      <dsp:txXfrm>
        <a:off x="6165073" y="2384652"/>
        <a:ext cx="2547309" cy="1273654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4A3E1B2-E188-4317-AB1A-A3A8884D941D}">
      <dsp:nvSpPr>
        <dsp:cNvPr id="0" name=""/>
        <dsp:cNvSpPr/>
      </dsp:nvSpPr>
      <dsp:spPr>
        <a:xfrm rot="5400000">
          <a:off x="2304273" y="-934296"/>
          <a:ext cx="5688623" cy="7557224"/>
        </a:xfrm>
        <a:prstGeom prst="round2SameRect">
          <a:avLst/>
        </a:prstGeom>
        <a:solidFill>
          <a:schemeClr val="accent6">
            <a:lumMod val="60000"/>
            <a:lumOff val="40000"/>
            <a:alpha val="90000"/>
          </a:schemeClr>
        </a:solidFill>
        <a:ln w="254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0" marR="0" lvl="1" indent="0" algn="just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endParaRPr lang="ru-RU" sz="1400" kern="1200" dirty="0" smtClean="0">
            <a:solidFill>
              <a:srgbClr val="C00000"/>
            </a:solidFill>
          </a:endParaRPr>
        </a:p>
        <a:p>
          <a:pPr marL="0" marR="0" lvl="1" indent="0" algn="just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ru-RU" sz="1400" b="1" kern="1200" dirty="0" smtClean="0">
              <a:solidFill>
                <a:srgbClr val="23538D"/>
              </a:solidFill>
            </a:rPr>
            <a:t>От 24 января 2014 г. № 33н  «</a:t>
          </a:r>
          <a:r>
            <a:rPr lang="ru-RU" sz="1400" kern="1200" dirty="0" smtClean="0">
              <a:solidFill>
                <a:srgbClr val="23538D"/>
              </a:solidFill>
            </a:rPr>
            <a:t>Об утверждении </a:t>
          </a:r>
          <a:r>
            <a:rPr lang="ru-RU" sz="1400" b="1" kern="1200" dirty="0" smtClean="0">
              <a:solidFill>
                <a:srgbClr val="23538D"/>
              </a:solidFill>
            </a:rPr>
            <a:t>Методики проведения специальной оценки условий труда</a:t>
          </a:r>
          <a:r>
            <a:rPr lang="ru-RU" sz="1400" kern="1200" dirty="0" smtClean="0">
              <a:solidFill>
                <a:srgbClr val="23538D"/>
              </a:solidFill>
            </a:rPr>
            <a:t>, </a:t>
          </a:r>
          <a:r>
            <a:rPr lang="ru-RU" sz="1400" b="1" kern="1200" dirty="0" smtClean="0">
              <a:solidFill>
                <a:srgbClr val="23538D"/>
              </a:solidFill>
            </a:rPr>
            <a:t>Классификатора вредных и (или) опасных производственных факторов</a:t>
          </a:r>
          <a:r>
            <a:rPr lang="ru-RU" sz="1400" kern="1200" dirty="0" smtClean="0">
              <a:solidFill>
                <a:srgbClr val="23538D"/>
              </a:solidFill>
            </a:rPr>
            <a:t>, формы отчета о проведении специальной оценки условий труда и инструкции по ее заполнению» </a:t>
          </a:r>
          <a:r>
            <a:rPr lang="ru-RU" sz="1400" kern="1200" dirty="0" smtClean="0">
              <a:solidFill>
                <a:srgbClr val="C00000"/>
              </a:solidFill>
            </a:rPr>
            <a:t>(Зарегистрирован в Минюсте России 21 марта 2014 г. N 31689)</a:t>
          </a:r>
        </a:p>
        <a:p>
          <a:pPr marL="0" marR="0" lvl="1" indent="0" algn="just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ru-RU" sz="1400" kern="1200" dirty="0" smtClean="0">
              <a:solidFill>
                <a:srgbClr val="23538D"/>
              </a:solidFill>
            </a:rPr>
            <a:t> </a:t>
          </a:r>
          <a:r>
            <a:rPr lang="ru-RU" sz="1400" b="1" kern="1200" dirty="0" smtClean="0">
              <a:solidFill>
                <a:srgbClr val="23538D"/>
              </a:solidFill>
            </a:rPr>
            <a:t>От 24 января 2014 г. № 32н</a:t>
          </a:r>
          <a:r>
            <a:rPr lang="ru-RU" sz="1400" kern="1200" dirty="0" smtClean="0">
              <a:solidFill>
                <a:srgbClr val="23538D"/>
              </a:solidFill>
            </a:rPr>
            <a:t> «Об утверждении </a:t>
          </a:r>
          <a:r>
            <a:rPr lang="ru-RU" sz="1400" b="1" kern="1200" dirty="0" smtClean="0">
              <a:solidFill>
                <a:srgbClr val="23538D"/>
              </a:solidFill>
            </a:rPr>
            <a:t>формы сертификата эксперта </a:t>
          </a:r>
          <a:r>
            <a:rPr lang="ru-RU" sz="1400" kern="1200" dirty="0" smtClean="0">
              <a:solidFill>
                <a:srgbClr val="23538D"/>
              </a:solidFill>
            </a:rPr>
            <a:t>на право выполнения работ по специальной оценке условий труда, технических требований к нему,  инструкции по заполнению бланка сертификата эксперта на право выполнения работ по специальной оценке условий труда и Порядка формирования и ведения реестра экспертов организаций, проводящих специальную оценку условий труда»</a:t>
          </a:r>
          <a:r>
            <a:rPr lang="ru-RU" sz="1400" kern="1200" dirty="0" smtClean="0">
              <a:solidFill>
                <a:srgbClr val="C00000"/>
              </a:solidFill>
            </a:rPr>
            <a:t> (Зарегистрирован в Минюсте России 28 февраля 2014 г. </a:t>
          </a:r>
          <a:r>
            <a:rPr lang="en-US" sz="1400" kern="1200" dirty="0" smtClean="0">
              <a:solidFill>
                <a:srgbClr val="C00000"/>
              </a:solidFill>
            </a:rPr>
            <a:t>N 31467</a:t>
          </a:r>
          <a:r>
            <a:rPr lang="ru-RU" sz="1400" kern="1200" dirty="0" smtClean="0">
              <a:solidFill>
                <a:srgbClr val="C00000"/>
              </a:solidFill>
            </a:rPr>
            <a:t>)</a:t>
          </a:r>
          <a:endParaRPr lang="ru-RU" sz="1400" kern="1200" dirty="0">
            <a:solidFill>
              <a:srgbClr val="23538D"/>
            </a:solidFill>
          </a:endParaRPr>
        </a:p>
        <a:p>
          <a:pPr marL="0" marR="0" lvl="1" indent="0" algn="just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ru-RU" sz="1400" kern="1200" dirty="0" smtClean="0">
              <a:solidFill>
                <a:srgbClr val="23538D"/>
              </a:solidFill>
            </a:rPr>
            <a:t> </a:t>
          </a:r>
          <a:r>
            <a:rPr lang="ru-RU" sz="1400" b="1" kern="1200" dirty="0" smtClean="0">
              <a:solidFill>
                <a:srgbClr val="23538D"/>
              </a:solidFill>
            </a:rPr>
            <a:t>От 7 февраля 2014 г. № 80н</a:t>
          </a:r>
          <a:r>
            <a:rPr lang="ru-RU" sz="1400" kern="1200" dirty="0" smtClean="0">
              <a:solidFill>
                <a:srgbClr val="23538D"/>
              </a:solidFill>
            </a:rPr>
            <a:t> «О </a:t>
          </a:r>
          <a:r>
            <a:rPr lang="ru-RU" sz="1400" b="1" kern="1200" dirty="0" smtClean="0">
              <a:solidFill>
                <a:srgbClr val="23538D"/>
              </a:solidFill>
            </a:rPr>
            <a:t>форме и порядке подачи декларации соответствия </a:t>
          </a:r>
          <a:r>
            <a:rPr lang="ru-RU" sz="1400" kern="1200" dirty="0" smtClean="0">
              <a:solidFill>
                <a:srgbClr val="23538D"/>
              </a:solidFill>
            </a:rPr>
            <a:t>условий труда государственным нормативным требованиям охраны труда, порядке формирования и ведения реестра деклараций соответствия условий труда государственным нормативным требованиям охраны труда»</a:t>
          </a:r>
        </a:p>
        <a:p>
          <a:pPr marL="0" marR="0" lvl="1" indent="0" algn="just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ru-RU" sz="1400" kern="1200" dirty="0" smtClean="0">
              <a:solidFill>
                <a:srgbClr val="23538D"/>
              </a:solidFill>
            </a:rPr>
            <a:t> </a:t>
          </a:r>
          <a:r>
            <a:rPr lang="ru-RU" sz="1400" b="1" kern="1200" dirty="0" smtClean="0">
              <a:solidFill>
                <a:srgbClr val="23538D"/>
              </a:solidFill>
            </a:rPr>
            <a:t>От 12 февраля 2014 г. № 96 </a:t>
          </a:r>
          <a:r>
            <a:rPr lang="ru-RU" sz="1400" kern="1200" dirty="0" smtClean="0">
              <a:solidFill>
                <a:srgbClr val="23538D"/>
              </a:solidFill>
            </a:rPr>
            <a:t>«</a:t>
          </a:r>
          <a:r>
            <a:rPr lang="ru-RU" sz="1400" b="1" kern="1200" dirty="0" smtClean="0">
              <a:solidFill>
                <a:srgbClr val="23538D"/>
              </a:solidFill>
            </a:rPr>
            <a:t>О внесении изменений и признании утратившими силу некоторых постановлений и приказов</a:t>
          </a:r>
          <a:r>
            <a:rPr lang="ru-RU" sz="1400" kern="1200" dirty="0" smtClean="0">
              <a:solidFill>
                <a:srgbClr val="23538D"/>
              </a:solidFill>
            </a:rPr>
            <a:t> Министерства труда Российской Федерации, Министерства труда и социального развития Российской Федерации, Министерства здравоохранения и социального развития Российской Федерации»</a:t>
          </a:r>
          <a:endParaRPr lang="ru-RU" sz="1400" b="1" kern="1200" dirty="0" smtClean="0">
            <a:solidFill>
              <a:srgbClr val="23538D"/>
            </a:solidFill>
          </a:endParaRPr>
        </a:p>
        <a:p>
          <a:pPr marL="0" marR="0" lvl="1" indent="0" algn="just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ru-RU" sz="1400" b="1" kern="1200" dirty="0" smtClean="0">
              <a:solidFill>
                <a:srgbClr val="23538D"/>
              </a:solidFill>
            </a:rPr>
            <a:t> От 20 февраля 2014 г. № 103н «О внесении изменений и признании утратившими силу некоторых нормативных правовых актов </a:t>
          </a:r>
          <a:r>
            <a:rPr lang="ru-RU" sz="1400" kern="1200" dirty="0" smtClean="0">
              <a:solidFill>
                <a:srgbClr val="23538D"/>
              </a:solidFill>
            </a:rPr>
            <a:t>Министерства труда и социального развития Российской Федерации, Министерства здравоохранения и социального развития Российской Федерации, Министерства труда и социальной защиты Российской Федерации» </a:t>
          </a:r>
          <a:endParaRPr lang="ru-RU" sz="1400" b="1" kern="1200" dirty="0" smtClean="0">
            <a:solidFill>
              <a:srgbClr val="23538D"/>
            </a:solidFill>
          </a:endParaRPr>
        </a:p>
        <a:p>
          <a:pPr marL="0" marR="0" lvl="1" indent="0" algn="just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ru-RU" sz="1400" b="1" kern="1200" dirty="0" smtClean="0">
              <a:solidFill>
                <a:srgbClr val="23538D"/>
              </a:solidFill>
            </a:rPr>
            <a:t> От 3 апреля 2014г. № 173н «</a:t>
          </a:r>
          <a:r>
            <a:rPr lang="ru-RU" sz="1400" kern="1200" dirty="0" smtClean="0">
              <a:solidFill>
                <a:srgbClr val="23538D"/>
              </a:solidFill>
            </a:rPr>
            <a:t>Об утверждении </a:t>
          </a:r>
          <a:r>
            <a:rPr lang="ru-RU" sz="1400" b="1" kern="1200" dirty="0" smtClean="0">
              <a:solidFill>
                <a:srgbClr val="23538D"/>
              </a:solidFill>
            </a:rPr>
            <a:t>Порядка проведения государственной экспертизы </a:t>
          </a:r>
          <a:r>
            <a:rPr lang="ru-RU" sz="1400" kern="1200" dirty="0" smtClean="0">
              <a:solidFill>
                <a:srgbClr val="23538D"/>
              </a:solidFill>
            </a:rPr>
            <a:t>условий труда»</a:t>
          </a:r>
          <a:endParaRPr lang="ru-RU" sz="1400" b="1" kern="1200" dirty="0" smtClean="0">
            <a:solidFill>
              <a:srgbClr val="23538D"/>
            </a:solidFill>
          </a:endParaRPr>
        </a:p>
        <a:p>
          <a:pPr marL="0" marR="0" lvl="1" indent="0" algn="just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endParaRPr lang="ru-RU" sz="1300" kern="1200" dirty="0" smtClean="0">
            <a:solidFill>
              <a:srgbClr val="23538D"/>
            </a:solidFill>
          </a:endParaRPr>
        </a:p>
        <a:p>
          <a:pPr marL="0" marR="0" lvl="1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endParaRPr lang="ru-RU" sz="1300" kern="1200" dirty="0">
            <a:solidFill>
              <a:srgbClr val="23538D"/>
            </a:solidFill>
          </a:endParaRPr>
        </a:p>
      </dsp:txBody>
      <dsp:txXfrm rot="5400000">
        <a:off x="2304273" y="-934296"/>
        <a:ext cx="5688623" cy="7557224"/>
      </dsp:txXfrm>
    </dsp:sp>
    <dsp:sp modelId="{E64E13E2-0CE1-4274-8DE7-7C2E08811137}">
      <dsp:nvSpPr>
        <dsp:cNvPr id="0" name=""/>
        <dsp:cNvSpPr/>
      </dsp:nvSpPr>
      <dsp:spPr>
        <a:xfrm>
          <a:off x="1041" y="5555"/>
          <a:ext cx="1368177" cy="5683076"/>
        </a:xfrm>
        <a:prstGeom prst="roundRect">
          <a:avLst/>
        </a:prstGeom>
        <a:solidFill>
          <a:schemeClr val="accent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bg2"/>
              </a:solidFill>
            </a:rPr>
            <a:t>Приказы Минтруда России</a:t>
          </a:r>
          <a:endParaRPr lang="ru-RU" sz="1600" b="1" kern="1200" dirty="0">
            <a:solidFill>
              <a:srgbClr val="C00000"/>
            </a:solidFill>
          </a:endParaRPr>
        </a:p>
      </dsp:txBody>
      <dsp:txXfrm>
        <a:off x="1041" y="5555"/>
        <a:ext cx="1368177" cy="5683076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4A3E1B2-E188-4317-AB1A-A3A8884D941D}">
      <dsp:nvSpPr>
        <dsp:cNvPr id="0" name=""/>
        <dsp:cNvSpPr/>
      </dsp:nvSpPr>
      <dsp:spPr>
        <a:xfrm rot="5400000">
          <a:off x="2636591" y="-387080"/>
          <a:ext cx="5616615" cy="6390785"/>
        </a:xfrm>
        <a:prstGeom prst="round2SameRect">
          <a:avLst/>
        </a:prstGeom>
        <a:solidFill>
          <a:schemeClr val="accent6">
            <a:lumMod val="60000"/>
            <a:lumOff val="40000"/>
            <a:alpha val="90000"/>
          </a:schemeClr>
        </a:solidFill>
        <a:ln w="254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0" marR="0" lvl="1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endParaRPr lang="ru-RU" sz="1400" kern="1200" dirty="0" smtClean="0">
            <a:solidFill>
              <a:srgbClr val="23538D"/>
            </a:solidFill>
          </a:endParaRPr>
        </a:p>
        <a:p>
          <a:pPr marL="0" marR="0" lvl="1" indent="0" algn="just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ru-RU" sz="1600" kern="1200" dirty="0" smtClean="0">
              <a:solidFill>
                <a:srgbClr val="23538D"/>
              </a:solidFill>
            </a:rPr>
            <a:t>Об </a:t>
          </a:r>
          <a:r>
            <a:rPr lang="ru-RU" sz="1600" b="1" kern="1200" dirty="0" smtClean="0">
              <a:solidFill>
                <a:srgbClr val="23538D"/>
              </a:solidFill>
            </a:rPr>
            <a:t>утверждении порядка передачи результатов проведения специальной оценки условий труда</a:t>
          </a:r>
          <a:endParaRPr lang="ru-RU" sz="1600" kern="1200" dirty="0">
            <a:solidFill>
              <a:srgbClr val="23538D"/>
            </a:solidFill>
          </a:endParaRPr>
        </a:p>
        <a:p>
          <a:pPr marL="0" marR="0" lvl="1" indent="0" algn="just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ru-RU" sz="1600" kern="1200" dirty="0" smtClean="0">
              <a:solidFill>
                <a:srgbClr val="23538D"/>
              </a:solidFill>
            </a:rPr>
            <a:t> Об </a:t>
          </a:r>
          <a:r>
            <a:rPr lang="ru-RU" sz="1600" b="1" kern="1200" dirty="0" smtClean="0">
              <a:solidFill>
                <a:srgbClr val="23538D"/>
              </a:solidFill>
            </a:rPr>
            <a:t>утверждении Методики снижения класса (подкласса) условий труда </a:t>
          </a:r>
          <a:r>
            <a:rPr lang="ru-RU" sz="1600" kern="1200" dirty="0" smtClean="0">
              <a:solidFill>
                <a:srgbClr val="23538D"/>
              </a:solidFill>
            </a:rPr>
            <a:t>при применении работниками, занятыми на работах с вредными условиями труда, эффективных средств индивидуальной защиты</a:t>
          </a:r>
          <a:endParaRPr lang="ru-RU" sz="1600" kern="1200" dirty="0">
            <a:solidFill>
              <a:srgbClr val="23538D"/>
            </a:solidFill>
          </a:endParaRPr>
        </a:p>
        <a:p>
          <a:pPr marL="0" marR="0" lvl="1" indent="0" algn="just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ru-RU" sz="1600" kern="1200" dirty="0" smtClean="0">
              <a:solidFill>
                <a:srgbClr val="23538D"/>
              </a:solidFill>
            </a:rPr>
            <a:t> Об </a:t>
          </a:r>
          <a:r>
            <a:rPr lang="ru-RU" sz="1600" b="1" kern="1200" dirty="0" smtClean="0">
              <a:solidFill>
                <a:srgbClr val="23538D"/>
              </a:solidFill>
            </a:rPr>
            <a:t>утверждении методических рекомендаций по определению  размера платы за проведение экспертизы </a:t>
          </a:r>
          <a:r>
            <a:rPr lang="ru-RU" sz="1600" kern="1200" dirty="0" smtClean="0">
              <a:solidFill>
                <a:srgbClr val="23538D"/>
              </a:solidFill>
            </a:rPr>
            <a:t>качества специальной оценки условий труда</a:t>
          </a:r>
          <a:endParaRPr lang="ru-RU" sz="1600" kern="1200" dirty="0">
            <a:solidFill>
              <a:srgbClr val="23538D"/>
            </a:solidFill>
          </a:endParaRPr>
        </a:p>
        <a:p>
          <a:pPr marL="0" marR="0" lvl="1" indent="0" algn="just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ru-RU" sz="1600" kern="1200" dirty="0" smtClean="0">
              <a:solidFill>
                <a:srgbClr val="23538D"/>
              </a:solidFill>
            </a:rPr>
            <a:t> Об утверждении </a:t>
          </a:r>
          <a:r>
            <a:rPr lang="ru-RU" sz="1600" b="1" kern="1200" dirty="0" smtClean="0">
              <a:solidFill>
                <a:srgbClr val="23538D"/>
              </a:solidFill>
            </a:rPr>
            <a:t>Типового положения </a:t>
          </a:r>
          <a:r>
            <a:rPr lang="ru-RU" sz="1600" kern="1200" dirty="0" smtClean="0">
              <a:solidFill>
                <a:srgbClr val="23538D"/>
              </a:solidFill>
            </a:rPr>
            <a:t>о системе управления охраной труда</a:t>
          </a:r>
          <a:endParaRPr lang="ru-RU" sz="1600" kern="1200" dirty="0">
            <a:solidFill>
              <a:srgbClr val="23538D"/>
            </a:solidFill>
          </a:endParaRPr>
        </a:p>
        <a:p>
          <a:pPr marL="0" marR="0" lvl="1" indent="0" algn="just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ru-RU" sz="1600" kern="1200" dirty="0" smtClean="0">
              <a:solidFill>
                <a:srgbClr val="23538D"/>
              </a:solidFill>
            </a:rPr>
            <a:t> </a:t>
          </a:r>
          <a:r>
            <a:rPr lang="ru-RU" sz="1600" b="1" kern="1200" dirty="0" smtClean="0">
              <a:solidFill>
                <a:srgbClr val="23538D"/>
              </a:solidFill>
            </a:rPr>
            <a:t>Об утверждении Порядка рассмотрения разногласий </a:t>
          </a:r>
          <a:r>
            <a:rPr lang="ru-RU" sz="1600" kern="1200" dirty="0" smtClean="0">
              <a:solidFill>
                <a:srgbClr val="23538D"/>
              </a:solidFill>
            </a:rPr>
            <a:t>по вопросам проведения экспертизы качества специальной оценки условий труда</a:t>
          </a:r>
          <a:endParaRPr lang="ru-RU" sz="1600" kern="1200" dirty="0">
            <a:solidFill>
              <a:srgbClr val="23538D"/>
            </a:solidFill>
          </a:endParaRPr>
        </a:p>
        <a:p>
          <a:pPr marL="0" marR="0" lvl="1" indent="0" algn="just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endParaRPr lang="ru-RU" sz="1400" kern="1200" dirty="0" smtClean="0">
            <a:solidFill>
              <a:srgbClr val="23538D"/>
            </a:solidFill>
          </a:endParaRPr>
        </a:p>
        <a:p>
          <a:pPr marL="0" marR="0" lvl="1" indent="0" algn="just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endParaRPr lang="ru-RU" sz="1400" kern="1200" dirty="0">
            <a:solidFill>
              <a:srgbClr val="23538D"/>
            </a:solidFill>
          </a:endParaRPr>
        </a:p>
        <a:p>
          <a:pPr marL="0" marR="0" lvl="1" indent="0" algn="just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endParaRPr lang="ru-RU" sz="1300" kern="1200" dirty="0" smtClean="0">
            <a:solidFill>
              <a:srgbClr val="23538D"/>
            </a:solidFill>
          </a:endParaRPr>
        </a:p>
        <a:p>
          <a:pPr marL="0" marR="0" lvl="1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endParaRPr lang="ru-RU" sz="1300" kern="1200" dirty="0">
            <a:solidFill>
              <a:srgbClr val="23538D"/>
            </a:solidFill>
          </a:endParaRPr>
        </a:p>
      </dsp:txBody>
      <dsp:txXfrm rot="5400000">
        <a:off x="2636591" y="-387080"/>
        <a:ext cx="5616615" cy="6390785"/>
      </dsp:txXfrm>
    </dsp:sp>
    <dsp:sp modelId="{E64E13E2-0CE1-4274-8DE7-7C2E08811137}">
      <dsp:nvSpPr>
        <dsp:cNvPr id="0" name=""/>
        <dsp:cNvSpPr/>
      </dsp:nvSpPr>
      <dsp:spPr>
        <a:xfrm>
          <a:off x="52" y="5484"/>
          <a:ext cx="2248839" cy="5611139"/>
        </a:xfrm>
        <a:prstGeom prst="roundRect">
          <a:avLst/>
        </a:prstGeom>
        <a:solidFill>
          <a:schemeClr val="accent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bg2"/>
              </a:solidFill>
            </a:rPr>
            <a:t>Приказы Минтруда России</a:t>
          </a:r>
          <a:endParaRPr lang="ru-RU" sz="1800" b="1" kern="1200" dirty="0">
            <a:solidFill>
              <a:schemeClr val="bg2"/>
            </a:solidFill>
          </a:endParaRPr>
        </a:p>
      </dsp:txBody>
      <dsp:txXfrm>
        <a:off x="52" y="5484"/>
        <a:ext cx="2248839" cy="5611139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4C2DFB4-DDB5-494C-8A4D-97F0BA964B1E}">
      <dsp:nvSpPr>
        <dsp:cNvPr id="0" name=""/>
        <dsp:cNvSpPr/>
      </dsp:nvSpPr>
      <dsp:spPr>
        <a:xfrm rot="16200000">
          <a:off x="1660670" y="-747067"/>
          <a:ext cx="2700300" cy="4212458"/>
        </a:xfrm>
        <a:prstGeom prst="round1Rect">
          <a:avLst/>
        </a:prstGeom>
        <a:noFill/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kern="1200" dirty="0">
            <a:solidFill>
              <a:schemeClr val="tx2"/>
            </a:solidFill>
          </a:endParaRPr>
        </a:p>
      </dsp:txBody>
      <dsp:txXfrm rot="16200000">
        <a:off x="1998208" y="-1084604"/>
        <a:ext cx="2025225" cy="4212458"/>
      </dsp:txXfrm>
    </dsp:sp>
    <dsp:sp modelId="{F7CB0726-43BD-42EF-AC0C-06F010C52FDB}">
      <dsp:nvSpPr>
        <dsp:cNvPr id="0" name=""/>
        <dsp:cNvSpPr/>
      </dsp:nvSpPr>
      <dsp:spPr>
        <a:xfrm>
          <a:off x="1368164" y="6"/>
          <a:ext cx="7146812" cy="2736349"/>
        </a:xfrm>
        <a:prstGeom prst="round1Rect">
          <a:avLst/>
        </a:prstGeom>
        <a:solidFill>
          <a:schemeClr val="accent1">
            <a:lumMod val="40000"/>
            <a:lumOff val="60000"/>
            <a:alpha val="7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400" kern="1200" dirty="0" smtClean="0">
              <a:solidFill>
                <a:schemeClr val="tx2"/>
              </a:solidFill>
            </a:rPr>
            <a:t>Работодатель (председатель комиссии), </a:t>
          </a:r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400" kern="1200" dirty="0" smtClean="0">
              <a:solidFill>
                <a:schemeClr val="tx2"/>
              </a:solidFill>
            </a:rPr>
            <a:t>его представители, </a:t>
          </a:r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400" kern="1200" dirty="0" smtClean="0">
              <a:solidFill>
                <a:schemeClr val="tx2"/>
              </a:solidFill>
            </a:rPr>
            <a:t>включая специалиста по охране труда</a:t>
          </a:r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ru-RU" sz="1800" kern="1200" dirty="0" smtClean="0">
            <a:solidFill>
              <a:schemeClr val="tx2"/>
            </a:solidFill>
          </a:endParaRP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kern="1200" dirty="0"/>
        </a:p>
      </dsp:txBody>
      <dsp:txXfrm>
        <a:off x="1368164" y="6"/>
        <a:ext cx="7146812" cy="2052261"/>
      </dsp:txXfrm>
    </dsp:sp>
    <dsp:sp modelId="{E3D38997-6985-404B-AC04-667479442CB9}">
      <dsp:nvSpPr>
        <dsp:cNvPr id="0" name=""/>
        <dsp:cNvSpPr/>
      </dsp:nvSpPr>
      <dsp:spPr>
        <a:xfrm rot="10800000">
          <a:off x="-10" y="2664298"/>
          <a:ext cx="6408692" cy="2700300"/>
        </a:xfrm>
        <a:prstGeom prst="round1Rect">
          <a:avLst/>
        </a:prstGeom>
        <a:solidFill>
          <a:schemeClr val="accent1">
            <a:alpha val="7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400" kern="1200" dirty="0" smtClean="0"/>
            <a:t>Представители профсоюза или иного представительного органа работников </a:t>
          </a:r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400" kern="1200" dirty="0" smtClean="0"/>
            <a:t>(при наличии)</a:t>
          </a:r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ru-RU" sz="1800" kern="1200" dirty="0" smtClean="0"/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ru-RU" sz="1800" kern="1200" dirty="0" smtClean="0"/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kern="1200" dirty="0"/>
        </a:p>
      </dsp:txBody>
      <dsp:txXfrm rot="10800000">
        <a:off x="-10" y="3339373"/>
        <a:ext cx="6408692" cy="2025225"/>
      </dsp:txXfrm>
    </dsp:sp>
    <dsp:sp modelId="{C41ECB47-22A9-4B49-BDAB-8F54E823581A}">
      <dsp:nvSpPr>
        <dsp:cNvPr id="0" name=""/>
        <dsp:cNvSpPr/>
      </dsp:nvSpPr>
      <dsp:spPr>
        <a:xfrm rot="9434856" flipH="1">
          <a:off x="7412655" y="4027593"/>
          <a:ext cx="80333" cy="45699"/>
        </a:xfrm>
        <a:prstGeom prst="round1Rect">
          <a:avLst/>
        </a:prstGeom>
        <a:solidFill>
          <a:schemeClr val="accent3">
            <a:hueOff val="11250264"/>
            <a:satOff val="-16880"/>
            <a:lumOff val="-274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F6E8963-AE2E-45C9-B32D-581B4B071207}">
      <dsp:nvSpPr>
        <dsp:cNvPr id="0" name=""/>
        <dsp:cNvSpPr/>
      </dsp:nvSpPr>
      <dsp:spPr>
        <a:xfrm>
          <a:off x="2304266" y="1944222"/>
          <a:ext cx="4248460" cy="1206102"/>
        </a:xfrm>
        <a:prstGeom prst="roundRect">
          <a:avLst/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tx2"/>
              </a:solidFill>
            </a:rPr>
            <a:t>Комиссия по проведению специальной оценки условий труда</a:t>
          </a:r>
          <a:endParaRPr lang="ru-RU" sz="2400" b="1" kern="1200" dirty="0">
            <a:solidFill>
              <a:schemeClr val="tx2"/>
            </a:solidFill>
          </a:endParaRPr>
        </a:p>
      </dsp:txBody>
      <dsp:txXfrm>
        <a:off x="2304266" y="1944222"/>
        <a:ext cx="4248460" cy="1206102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F17AC88-E1F1-473D-BAB2-69EA08905EA2}">
      <dsp:nvSpPr>
        <dsp:cNvPr id="0" name=""/>
        <dsp:cNvSpPr/>
      </dsp:nvSpPr>
      <dsp:spPr>
        <a:xfrm rot="10800000">
          <a:off x="360025" y="0"/>
          <a:ext cx="1229594" cy="5040560"/>
        </a:xfrm>
        <a:prstGeom prst="triangl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02A0C7F-71EC-47E3-9A99-933D8901F8A8}">
      <dsp:nvSpPr>
        <dsp:cNvPr id="0" name=""/>
        <dsp:cNvSpPr/>
      </dsp:nvSpPr>
      <dsp:spPr>
        <a:xfrm>
          <a:off x="14" y="262382"/>
          <a:ext cx="8208897" cy="963634"/>
        </a:xfrm>
        <a:prstGeom prst="roundRect">
          <a:avLst/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marR="0" lvl="0" indent="0" algn="just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800" b="0" kern="1200" dirty="0" smtClean="0">
              <a:solidFill>
                <a:schemeClr val="tx2"/>
              </a:solidFill>
            </a:rPr>
            <a:t>Идентификация потенциально вредных и (или) опасных производственных факторов</a:t>
          </a:r>
          <a:endParaRPr lang="ru-RU" sz="1800" b="0" kern="1200" dirty="0">
            <a:solidFill>
              <a:schemeClr val="tx2"/>
            </a:solidFill>
          </a:endParaRPr>
        </a:p>
      </dsp:txBody>
      <dsp:txXfrm>
        <a:off x="14" y="262382"/>
        <a:ext cx="8208897" cy="963634"/>
      </dsp:txXfrm>
    </dsp:sp>
    <dsp:sp modelId="{D9134A3B-600E-4F11-B206-6207ADC10CAB}">
      <dsp:nvSpPr>
        <dsp:cNvPr id="0" name=""/>
        <dsp:cNvSpPr/>
      </dsp:nvSpPr>
      <dsp:spPr>
        <a:xfrm>
          <a:off x="0" y="1412099"/>
          <a:ext cx="8208897" cy="957137"/>
        </a:xfrm>
        <a:prstGeom prst="roundRect">
          <a:avLst/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marR="0" lvl="0" indent="0" algn="just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800" b="0" kern="1200" dirty="0" smtClean="0">
              <a:solidFill>
                <a:schemeClr val="tx2"/>
              </a:solidFill>
            </a:rPr>
            <a:t>Исследования (испытания) и измерения вредных и (или) опасных производственных факторов</a:t>
          </a:r>
          <a:endParaRPr lang="ru-RU" sz="1800" b="0" kern="1200" dirty="0">
            <a:solidFill>
              <a:schemeClr val="tx2"/>
            </a:solidFill>
          </a:endParaRPr>
        </a:p>
      </dsp:txBody>
      <dsp:txXfrm>
        <a:off x="0" y="1412099"/>
        <a:ext cx="8208897" cy="957137"/>
      </dsp:txXfrm>
    </dsp:sp>
    <dsp:sp modelId="{EA9D8CF3-D606-4952-A5E9-D7AD1B23E778}">
      <dsp:nvSpPr>
        <dsp:cNvPr id="0" name=""/>
        <dsp:cNvSpPr/>
      </dsp:nvSpPr>
      <dsp:spPr>
        <a:xfrm>
          <a:off x="33082" y="2591780"/>
          <a:ext cx="8142747" cy="1391147"/>
        </a:xfrm>
        <a:prstGeom prst="roundRect">
          <a:avLst/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just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accent1">
                  <a:lumMod val="75000"/>
                </a:schemeClr>
              </a:solidFill>
            </a:rPr>
            <a:t>Отнесение условий труда на рабочих местах к классам (подклассам) условий труда по степени вредности или опасности по результатам проведенных исследований (испытаний) и измерений вредных и (или) опасных производственных факторов</a:t>
          </a:r>
          <a:endParaRPr lang="ru-RU" sz="1800" b="0" kern="1200" dirty="0">
            <a:solidFill>
              <a:schemeClr val="accent1">
                <a:lumMod val="75000"/>
              </a:schemeClr>
            </a:solidFill>
          </a:endParaRPr>
        </a:p>
      </dsp:txBody>
      <dsp:txXfrm>
        <a:off x="33082" y="2591780"/>
        <a:ext cx="8142747" cy="1391147"/>
      </dsp:txXfrm>
    </dsp:sp>
    <dsp:sp modelId="{D4611EDD-FF8A-48CB-9003-456653104C40}">
      <dsp:nvSpPr>
        <dsp:cNvPr id="0" name=""/>
        <dsp:cNvSpPr/>
      </dsp:nvSpPr>
      <dsp:spPr>
        <a:xfrm>
          <a:off x="33082" y="4186478"/>
          <a:ext cx="8142747" cy="481138"/>
        </a:xfrm>
        <a:prstGeom prst="roundRect">
          <a:avLst/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just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kern="1200" dirty="0" smtClean="0">
              <a:solidFill>
                <a:schemeClr val="tx2"/>
              </a:solidFill>
            </a:rPr>
            <a:t>Оформление результатов проведения специальной оценки условий труда</a:t>
          </a:r>
          <a:endParaRPr lang="ru-RU" sz="1800" b="0" kern="1200" dirty="0">
            <a:solidFill>
              <a:schemeClr val="tx2"/>
            </a:solidFill>
          </a:endParaRPr>
        </a:p>
      </dsp:txBody>
      <dsp:txXfrm>
        <a:off x="33082" y="4186478"/>
        <a:ext cx="8142747" cy="481138"/>
      </dsp:txXfrm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29D5B4D-357C-4177-B826-0E164747FA23}">
      <dsp:nvSpPr>
        <dsp:cNvPr id="0" name=""/>
        <dsp:cNvSpPr/>
      </dsp:nvSpPr>
      <dsp:spPr>
        <a:xfrm>
          <a:off x="1504184" y="315125"/>
          <a:ext cx="3578647" cy="3578647"/>
        </a:xfrm>
        <a:prstGeom prst="blockArc">
          <a:avLst>
            <a:gd name="adj1" fmla="val 12326215"/>
            <a:gd name="adj2" fmla="val 17525443"/>
            <a:gd name="adj3" fmla="val 4526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0658020-71FC-483E-988F-E6BE4DC214F0}">
      <dsp:nvSpPr>
        <dsp:cNvPr id="0" name=""/>
        <dsp:cNvSpPr/>
      </dsp:nvSpPr>
      <dsp:spPr>
        <a:xfrm>
          <a:off x="1469650" y="383799"/>
          <a:ext cx="3578647" cy="3578647"/>
        </a:xfrm>
        <a:prstGeom prst="blockArc">
          <a:avLst>
            <a:gd name="adj1" fmla="val 8791539"/>
            <a:gd name="adj2" fmla="val 12477331"/>
            <a:gd name="adj3" fmla="val 4526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26B6338-4F63-44BF-9302-376762053347}">
      <dsp:nvSpPr>
        <dsp:cNvPr id="0" name=""/>
        <dsp:cNvSpPr/>
      </dsp:nvSpPr>
      <dsp:spPr>
        <a:xfrm>
          <a:off x="1573626" y="563360"/>
          <a:ext cx="3578647" cy="3578647"/>
        </a:xfrm>
        <a:prstGeom prst="blockArc">
          <a:avLst>
            <a:gd name="adj1" fmla="val 4119883"/>
            <a:gd name="adj2" fmla="val 9199653"/>
            <a:gd name="adj3" fmla="val 4526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7472FBB-8E60-4B3E-81D9-75983B44407A}">
      <dsp:nvSpPr>
        <dsp:cNvPr id="0" name=""/>
        <dsp:cNvSpPr/>
      </dsp:nvSpPr>
      <dsp:spPr>
        <a:xfrm>
          <a:off x="2857436" y="567807"/>
          <a:ext cx="3578647" cy="3578647"/>
        </a:xfrm>
        <a:prstGeom prst="blockArc">
          <a:avLst>
            <a:gd name="adj1" fmla="val 1563340"/>
            <a:gd name="adj2" fmla="val 6703933"/>
            <a:gd name="adj3" fmla="val 4526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A97AA83-5BD9-4560-AEA9-56E4E3F2BC26}">
      <dsp:nvSpPr>
        <dsp:cNvPr id="0" name=""/>
        <dsp:cNvSpPr/>
      </dsp:nvSpPr>
      <dsp:spPr>
        <a:xfrm>
          <a:off x="2934628" y="426758"/>
          <a:ext cx="3578647" cy="3578647"/>
        </a:xfrm>
        <a:prstGeom prst="blockArc">
          <a:avLst>
            <a:gd name="adj1" fmla="val 19826348"/>
            <a:gd name="adj2" fmla="val 1879521"/>
            <a:gd name="adj3" fmla="val 4526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2255953-C3D5-4A33-9CD2-B6661451EE8C}">
      <dsp:nvSpPr>
        <dsp:cNvPr id="0" name=""/>
        <dsp:cNvSpPr/>
      </dsp:nvSpPr>
      <dsp:spPr>
        <a:xfrm>
          <a:off x="2867106" y="295008"/>
          <a:ext cx="3578647" cy="3578647"/>
        </a:xfrm>
        <a:prstGeom prst="blockArc">
          <a:avLst>
            <a:gd name="adj1" fmla="val 14773083"/>
            <a:gd name="adj2" fmla="val 20117450"/>
            <a:gd name="adj3" fmla="val 4526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72782EE-65DB-4089-99DD-A3BAFD4A09EF}">
      <dsp:nvSpPr>
        <dsp:cNvPr id="0" name=""/>
        <dsp:cNvSpPr/>
      </dsp:nvSpPr>
      <dsp:spPr>
        <a:xfrm>
          <a:off x="2088232" y="1023880"/>
          <a:ext cx="3677976" cy="2273867"/>
        </a:xfrm>
        <a:prstGeom prst="ellipse">
          <a:avLst/>
        </a:prstGeom>
        <a:noFill/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i="0" kern="1200" dirty="0" smtClean="0">
              <a:solidFill>
                <a:schemeClr val="tx2"/>
              </a:solidFill>
            </a:rPr>
            <a:t>Физические факторы</a:t>
          </a:r>
          <a:endParaRPr lang="ru-RU" sz="3200" b="1" i="0" kern="1200" dirty="0">
            <a:solidFill>
              <a:schemeClr val="tx2"/>
            </a:solidFill>
          </a:endParaRPr>
        </a:p>
      </dsp:txBody>
      <dsp:txXfrm>
        <a:off x="2088232" y="1023880"/>
        <a:ext cx="3677976" cy="2273867"/>
      </dsp:txXfrm>
    </dsp:sp>
    <dsp:sp modelId="{228BE428-E859-4364-BB3C-F9F911F72680}">
      <dsp:nvSpPr>
        <dsp:cNvPr id="0" name=""/>
        <dsp:cNvSpPr/>
      </dsp:nvSpPr>
      <dsp:spPr>
        <a:xfrm>
          <a:off x="2736303" y="-328401"/>
          <a:ext cx="2429792" cy="1624795"/>
        </a:xfrm>
        <a:prstGeom prst="ellipse">
          <a:avLst/>
        </a:prstGeom>
        <a:solidFill>
          <a:schemeClr val="accent3">
            <a:lumMod val="75000"/>
            <a:alpha val="97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chemeClr val="bg1"/>
              </a:solidFill>
            </a:rPr>
            <a:t>Микроклимат</a:t>
          </a:r>
          <a:endParaRPr lang="ru-RU" sz="1600" kern="1200" dirty="0">
            <a:solidFill>
              <a:schemeClr val="bg1"/>
            </a:solidFill>
          </a:endParaRPr>
        </a:p>
      </dsp:txBody>
      <dsp:txXfrm>
        <a:off x="2736303" y="-328401"/>
        <a:ext cx="2429792" cy="1624795"/>
      </dsp:txXfrm>
    </dsp:sp>
    <dsp:sp modelId="{C87917C0-F4E1-4073-BD3E-8E1E3CB9710A}">
      <dsp:nvSpPr>
        <dsp:cNvPr id="0" name=""/>
        <dsp:cNvSpPr/>
      </dsp:nvSpPr>
      <dsp:spPr>
        <a:xfrm>
          <a:off x="4824534" y="447827"/>
          <a:ext cx="2841221" cy="1810940"/>
        </a:xfrm>
        <a:prstGeom prst="ellipse">
          <a:avLst/>
        </a:prstGeom>
        <a:solidFill>
          <a:schemeClr val="accent6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err="1" smtClean="0">
              <a:solidFill>
                <a:schemeClr val="tx2"/>
              </a:solidFill>
            </a:rPr>
            <a:t>Виброакустические</a:t>
          </a:r>
          <a:r>
            <a:rPr lang="ru-RU" sz="1600" kern="1200" dirty="0" smtClean="0">
              <a:solidFill>
                <a:schemeClr val="tx2"/>
              </a:solidFill>
            </a:rPr>
            <a:t> факторы</a:t>
          </a:r>
          <a:endParaRPr lang="ru-RU" sz="1600" kern="1200" dirty="0">
            <a:solidFill>
              <a:schemeClr val="tx2"/>
            </a:solidFill>
          </a:endParaRPr>
        </a:p>
      </dsp:txBody>
      <dsp:txXfrm>
        <a:off x="4824534" y="447827"/>
        <a:ext cx="2841221" cy="1810940"/>
      </dsp:txXfrm>
    </dsp:sp>
    <dsp:sp modelId="{D23CB715-4051-4F3D-8810-B66345B73309}">
      <dsp:nvSpPr>
        <dsp:cNvPr id="0" name=""/>
        <dsp:cNvSpPr/>
      </dsp:nvSpPr>
      <dsp:spPr>
        <a:xfrm>
          <a:off x="4896544" y="2248028"/>
          <a:ext cx="2642626" cy="1754537"/>
        </a:xfrm>
        <a:prstGeom prst="ellipse">
          <a:avLst/>
        </a:prstGeom>
        <a:solidFill>
          <a:schemeClr val="accent4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chemeClr val="tx2"/>
              </a:solidFill>
            </a:rPr>
            <a:t>Ионизирующие излучения</a:t>
          </a:r>
          <a:endParaRPr lang="ru-RU" sz="1600" kern="1200" dirty="0">
            <a:solidFill>
              <a:schemeClr val="tx2"/>
            </a:solidFill>
          </a:endParaRPr>
        </a:p>
      </dsp:txBody>
      <dsp:txXfrm>
        <a:off x="4896544" y="2248028"/>
        <a:ext cx="2642626" cy="1754537"/>
      </dsp:txXfrm>
    </dsp:sp>
    <dsp:sp modelId="{CBC2F409-D66D-4A83-BD0C-67F8C5DFCB9A}">
      <dsp:nvSpPr>
        <dsp:cNvPr id="0" name=""/>
        <dsp:cNvSpPr/>
      </dsp:nvSpPr>
      <dsp:spPr>
        <a:xfrm>
          <a:off x="2520278" y="3010645"/>
          <a:ext cx="2957883" cy="1942043"/>
        </a:xfrm>
        <a:prstGeom prst="ellipse">
          <a:avLst/>
        </a:prstGeom>
        <a:solidFill>
          <a:schemeClr val="accent3">
            <a:lumMod val="75000"/>
            <a:alpha val="97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Неионизирующие излучения</a:t>
          </a:r>
          <a:endParaRPr lang="ru-RU" sz="1600" kern="1200" dirty="0"/>
        </a:p>
      </dsp:txBody>
      <dsp:txXfrm>
        <a:off x="2520278" y="3010645"/>
        <a:ext cx="2957883" cy="1942043"/>
      </dsp:txXfrm>
    </dsp:sp>
    <dsp:sp modelId="{A0E14EE3-72DB-4EC5-B742-2DBAAFB710A0}">
      <dsp:nvSpPr>
        <dsp:cNvPr id="0" name=""/>
        <dsp:cNvSpPr/>
      </dsp:nvSpPr>
      <dsp:spPr>
        <a:xfrm>
          <a:off x="648079" y="2248021"/>
          <a:ext cx="2304267" cy="1779393"/>
        </a:xfrm>
        <a:prstGeom prst="ellipse">
          <a:avLst/>
        </a:prstGeom>
        <a:solidFill>
          <a:schemeClr val="accent6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chemeClr val="tx2"/>
              </a:solidFill>
            </a:rPr>
            <a:t>Световая среда</a:t>
          </a:r>
          <a:endParaRPr lang="ru-RU" sz="1600" kern="1200" dirty="0">
            <a:solidFill>
              <a:schemeClr val="tx2"/>
            </a:solidFill>
          </a:endParaRPr>
        </a:p>
      </dsp:txBody>
      <dsp:txXfrm>
        <a:off x="648079" y="2248021"/>
        <a:ext cx="2304267" cy="1779393"/>
      </dsp:txXfrm>
    </dsp:sp>
    <dsp:sp modelId="{706005DD-41FF-4832-B181-3087366BFB74}">
      <dsp:nvSpPr>
        <dsp:cNvPr id="0" name=""/>
        <dsp:cNvSpPr/>
      </dsp:nvSpPr>
      <dsp:spPr>
        <a:xfrm>
          <a:off x="504051" y="447818"/>
          <a:ext cx="2420311" cy="1810951"/>
        </a:xfrm>
        <a:prstGeom prst="ellipse">
          <a:avLst/>
        </a:prstGeom>
        <a:solidFill>
          <a:schemeClr val="accent4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chemeClr val="tx2"/>
              </a:solidFill>
            </a:rPr>
            <a:t>Аэрозоли преимущественно </a:t>
          </a:r>
          <a:r>
            <a:rPr lang="ru-RU" sz="1600" kern="1200" dirty="0" err="1" smtClean="0">
              <a:solidFill>
                <a:schemeClr val="tx2"/>
              </a:solidFill>
            </a:rPr>
            <a:t>фиброгенного</a:t>
          </a:r>
          <a:r>
            <a:rPr lang="ru-RU" sz="1600" kern="1200" dirty="0" smtClean="0">
              <a:solidFill>
                <a:schemeClr val="tx2"/>
              </a:solidFill>
            </a:rPr>
            <a:t> действия (АПФД)</a:t>
          </a:r>
          <a:endParaRPr lang="ru-RU" sz="1600" kern="1200" dirty="0">
            <a:solidFill>
              <a:schemeClr val="tx2"/>
            </a:solidFill>
          </a:endParaRPr>
        </a:p>
      </dsp:txBody>
      <dsp:txXfrm>
        <a:off x="504051" y="447818"/>
        <a:ext cx="2420311" cy="1810951"/>
      </dsp:txXfrm>
    </dsp:sp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28B3794-361C-4B97-A103-3FB28DF2110D}">
      <dsp:nvSpPr>
        <dsp:cNvPr id="0" name=""/>
        <dsp:cNvSpPr/>
      </dsp:nvSpPr>
      <dsp:spPr>
        <a:xfrm>
          <a:off x="2376276" y="1687376"/>
          <a:ext cx="3446284" cy="2921120"/>
        </a:xfrm>
        <a:prstGeom prst="ellipse">
          <a:avLst/>
        </a:prstGeom>
        <a:solidFill>
          <a:schemeClr val="accent2">
            <a:lumMod val="40000"/>
            <a:lumOff val="6000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tx2"/>
              </a:solidFill>
            </a:rPr>
            <a:t>Химический фактор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0" kern="1200" dirty="0" smtClean="0">
              <a:solidFill>
                <a:schemeClr val="tx2"/>
              </a:solidFill>
            </a:rPr>
            <a:t>(химические вещества и смеси, измеряемые в воздухе рабочей зоны и на кожных покровах работников, в т.ч. некоторые вещества биологической природы, получаемые химическим синтезом и (или) для контроля содержания которых используют методы химического анализа )</a:t>
          </a:r>
          <a:endParaRPr lang="ru-RU" sz="1200" b="0" kern="1200" dirty="0">
            <a:solidFill>
              <a:schemeClr val="tx2"/>
            </a:solidFill>
          </a:endParaRPr>
        </a:p>
      </dsp:txBody>
      <dsp:txXfrm>
        <a:off x="2376276" y="1687376"/>
        <a:ext cx="3446284" cy="2921120"/>
      </dsp:txXfrm>
    </dsp:sp>
    <dsp:sp modelId="{12D616FA-409D-4F3A-B572-2EB1853F0DE7}">
      <dsp:nvSpPr>
        <dsp:cNvPr id="0" name=""/>
        <dsp:cNvSpPr/>
      </dsp:nvSpPr>
      <dsp:spPr>
        <a:xfrm rot="16026891">
          <a:off x="3919803" y="1286179"/>
          <a:ext cx="194251" cy="449989"/>
        </a:xfrm>
        <a:prstGeom prst="rightArrow">
          <a:avLst>
            <a:gd name="adj1" fmla="val 60000"/>
            <a:gd name="adj2" fmla="val 50000"/>
          </a:avLst>
        </a:prstGeom>
        <a:solidFill>
          <a:schemeClr val="accent6">
            <a:lumMod val="60000"/>
            <a:lumOff val="40000"/>
            <a:alpha val="30000"/>
          </a:schemeClr>
        </a:solidFill>
        <a:ln>
          <a:solidFill>
            <a:schemeClr val="tx2"/>
          </a:solidFill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300" kern="1200"/>
        </a:p>
      </dsp:txBody>
      <dsp:txXfrm rot="16026891">
        <a:off x="3919803" y="1286179"/>
        <a:ext cx="194251" cy="449989"/>
      </dsp:txXfrm>
    </dsp:sp>
    <dsp:sp modelId="{8DA293A0-7B3A-4882-9059-680702C47F4A}">
      <dsp:nvSpPr>
        <dsp:cNvPr id="0" name=""/>
        <dsp:cNvSpPr/>
      </dsp:nvSpPr>
      <dsp:spPr>
        <a:xfrm>
          <a:off x="3312371" y="0"/>
          <a:ext cx="1323498" cy="1323498"/>
        </a:xfrm>
        <a:prstGeom prst="ellipse">
          <a:avLst/>
        </a:prstGeom>
        <a:solidFill>
          <a:schemeClr val="accent4">
            <a:lumMod val="40000"/>
            <a:lumOff val="6000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>
              <a:solidFill>
                <a:schemeClr val="tx2"/>
              </a:solidFill>
            </a:rPr>
            <a:t>гормоны</a:t>
          </a:r>
          <a:endParaRPr lang="ru-RU" sz="1300" kern="1200" dirty="0">
            <a:solidFill>
              <a:schemeClr val="tx2"/>
            </a:solidFill>
          </a:endParaRPr>
        </a:p>
      </dsp:txBody>
      <dsp:txXfrm>
        <a:off x="3312371" y="0"/>
        <a:ext cx="1323498" cy="1323498"/>
      </dsp:txXfrm>
    </dsp:sp>
    <dsp:sp modelId="{AF304BBB-18AF-4E1B-AF0B-19701BA1F48D}">
      <dsp:nvSpPr>
        <dsp:cNvPr id="0" name=""/>
        <dsp:cNvSpPr/>
      </dsp:nvSpPr>
      <dsp:spPr>
        <a:xfrm rot="19861405">
          <a:off x="5673943" y="1929427"/>
          <a:ext cx="439103" cy="449989"/>
        </a:xfrm>
        <a:prstGeom prst="rightArrow">
          <a:avLst>
            <a:gd name="adj1" fmla="val 60000"/>
            <a:gd name="adj2" fmla="val 50000"/>
          </a:avLst>
        </a:prstGeom>
        <a:solidFill>
          <a:schemeClr val="accent6">
            <a:lumMod val="60000"/>
            <a:lumOff val="40000"/>
            <a:alpha val="30000"/>
          </a:schemeClr>
        </a:solidFill>
        <a:ln>
          <a:solidFill>
            <a:schemeClr val="tx2"/>
          </a:solidFill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300" kern="1200"/>
        </a:p>
      </dsp:txBody>
      <dsp:txXfrm rot="19861405">
        <a:off x="5673943" y="1929427"/>
        <a:ext cx="439103" cy="449989"/>
      </dsp:txXfrm>
    </dsp:sp>
    <dsp:sp modelId="{20DCCE48-1396-4399-847A-9AFD83E5A792}">
      <dsp:nvSpPr>
        <dsp:cNvPr id="0" name=""/>
        <dsp:cNvSpPr/>
      </dsp:nvSpPr>
      <dsp:spPr>
        <a:xfrm>
          <a:off x="6183919" y="965383"/>
          <a:ext cx="1323498" cy="1323498"/>
        </a:xfrm>
        <a:prstGeom prst="ellipse">
          <a:avLst/>
        </a:prstGeom>
        <a:solidFill>
          <a:schemeClr val="accent4">
            <a:lumMod val="40000"/>
            <a:lumOff val="6000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>
              <a:solidFill>
                <a:schemeClr val="tx2"/>
              </a:solidFill>
            </a:rPr>
            <a:t>витамины</a:t>
          </a:r>
          <a:endParaRPr lang="ru-RU" sz="1300" kern="1200" dirty="0">
            <a:solidFill>
              <a:schemeClr val="tx2"/>
            </a:solidFill>
          </a:endParaRPr>
        </a:p>
      </dsp:txBody>
      <dsp:txXfrm>
        <a:off x="6183919" y="965383"/>
        <a:ext cx="1323498" cy="1323498"/>
      </dsp:txXfrm>
    </dsp:sp>
    <dsp:sp modelId="{E5DA514B-2387-4971-AE83-34D43E715C2F}">
      <dsp:nvSpPr>
        <dsp:cNvPr id="0" name=""/>
        <dsp:cNvSpPr/>
      </dsp:nvSpPr>
      <dsp:spPr>
        <a:xfrm rot="724247">
          <a:off x="5909601" y="3347792"/>
          <a:ext cx="353021" cy="449989"/>
        </a:xfrm>
        <a:prstGeom prst="rightArrow">
          <a:avLst>
            <a:gd name="adj1" fmla="val 60000"/>
            <a:gd name="adj2" fmla="val 50000"/>
          </a:avLst>
        </a:prstGeom>
        <a:solidFill>
          <a:schemeClr val="accent6">
            <a:lumMod val="60000"/>
            <a:lumOff val="40000"/>
            <a:alpha val="30000"/>
          </a:schemeClr>
        </a:solidFill>
        <a:ln>
          <a:solidFill>
            <a:schemeClr val="tx2"/>
          </a:solidFill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300" kern="1200"/>
        </a:p>
      </dsp:txBody>
      <dsp:txXfrm rot="724247">
        <a:off x="5909601" y="3347792"/>
        <a:ext cx="353021" cy="449989"/>
      </dsp:txXfrm>
    </dsp:sp>
    <dsp:sp modelId="{8424BB46-D646-44A2-87C3-9BA03CE67194}">
      <dsp:nvSpPr>
        <dsp:cNvPr id="0" name=""/>
        <dsp:cNvSpPr/>
      </dsp:nvSpPr>
      <dsp:spPr>
        <a:xfrm>
          <a:off x="6406927" y="3121157"/>
          <a:ext cx="1323498" cy="1323498"/>
        </a:xfrm>
        <a:prstGeom prst="ellipse">
          <a:avLst/>
        </a:prstGeom>
        <a:solidFill>
          <a:schemeClr val="accent4">
            <a:lumMod val="40000"/>
            <a:lumOff val="6000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>
              <a:solidFill>
                <a:schemeClr val="tx2"/>
              </a:solidFill>
            </a:rPr>
            <a:t>белковые препараты</a:t>
          </a:r>
          <a:endParaRPr lang="ru-RU" sz="1300" kern="1200" dirty="0">
            <a:solidFill>
              <a:schemeClr val="tx2"/>
            </a:solidFill>
          </a:endParaRPr>
        </a:p>
      </dsp:txBody>
      <dsp:txXfrm>
        <a:off x="6406927" y="3121157"/>
        <a:ext cx="1323498" cy="1323498"/>
      </dsp:txXfrm>
    </dsp:sp>
    <dsp:sp modelId="{9D06840F-0D88-4DB2-B88F-A8D78334FC03}">
      <dsp:nvSpPr>
        <dsp:cNvPr id="0" name=""/>
        <dsp:cNvSpPr/>
      </dsp:nvSpPr>
      <dsp:spPr>
        <a:xfrm rot="10212560">
          <a:off x="1853605" y="3276181"/>
          <a:ext cx="397575" cy="449989"/>
        </a:xfrm>
        <a:prstGeom prst="rightArrow">
          <a:avLst>
            <a:gd name="adj1" fmla="val 60000"/>
            <a:gd name="adj2" fmla="val 50000"/>
          </a:avLst>
        </a:prstGeom>
        <a:solidFill>
          <a:schemeClr val="accent6">
            <a:lumMod val="60000"/>
            <a:lumOff val="40000"/>
            <a:alpha val="30000"/>
          </a:schemeClr>
        </a:solidFill>
        <a:ln>
          <a:solidFill>
            <a:schemeClr val="tx2"/>
          </a:solidFill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300" kern="1200"/>
        </a:p>
      </dsp:txBody>
      <dsp:txXfrm rot="10212560">
        <a:off x="1853605" y="3276181"/>
        <a:ext cx="397575" cy="449989"/>
      </dsp:txXfrm>
    </dsp:sp>
    <dsp:sp modelId="{7A80CDB5-DFB6-4D22-90D9-511B507040C9}">
      <dsp:nvSpPr>
        <dsp:cNvPr id="0" name=""/>
        <dsp:cNvSpPr/>
      </dsp:nvSpPr>
      <dsp:spPr>
        <a:xfrm>
          <a:off x="357836" y="3017650"/>
          <a:ext cx="1323498" cy="1323498"/>
        </a:xfrm>
        <a:prstGeom prst="ellipse">
          <a:avLst/>
        </a:prstGeom>
        <a:solidFill>
          <a:schemeClr val="accent4">
            <a:lumMod val="40000"/>
            <a:lumOff val="6000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>
              <a:solidFill>
                <a:schemeClr val="tx2"/>
              </a:solidFill>
            </a:rPr>
            <a:t>ферменты</a:t>
          </a:r>
          <a:endParaRPr lang="ru-RU" sz="1300" kern="1200" dirty="0">
            <a:solidFill>
              <a:schemeClr val="tx2"/>
            </a:solidFill>
          </a:endParaRPr>
        </a:p>
      </dsp:txBody>
      <dsp:txXfrm>
        <a:off x="357836" y="3017650"/>
        <a:ext cx="1323498" cy="1323498"/>
      </dsp:txXfrm>
    </dsp:sp>
    <dsp:sp modelId="{85193750-A1B1-42EC-93CE-4C25975AEE4E}">
      <dsp:nvSpPr>
        <dsp:cNvPr id="0" name=""/>
        <dsp:cNvSpPr/>
      </dsp:nvSpPr>
      <dsp:spPr>
        <a:xfrm rot="12572376">
          <a:off x="2161212" y="1935141"/>
          <a:ext cx="390173" cy="449989"/>
        </a:xfrm>
        <a:prstGeom prst="rightArrow">
          <a:avLst>
            <a:gd name="adj1" fmla="val 60000"/>
            <a:gd name="adj2" fmla="val 50000"/>
          </a:avLst>
        </a:prstGeom>
        <a:solidFill>
          <a:schemeClr val="accent6">
            <a:lumMod val="60000"/>
            <a:lumOff val="40000"/>
            <a:alpha val="30000"/>
          </a:schemeClr>
        </a:solidFill>
        <a:ln>
          <a:solidFill>
            <a:schemeClr val="tx2"/>
          </a:solidFill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300" kern="1200"/>
        </a:p>
      </dsp:txBody>
      <dsp:txXfrm rot="12572376">
        <a:off x="2161212" y="1935141"/>
        <a:ext cx="390173" cy="449989"/>
      </dsp:txXfrm>
    </dsp:sp>
    <dsp:sp modelId="{82FE1AFE-32F4-4A4E-83E2-9BC1B1FA98E1}">
      <dsp:nvSpPr>
        <dsp:cNvPr id="0" name=""/>
        <dsp:cNvSpPr/>
      </dsp:nvSpPr>
      <dsp:spPr>
        <a:xfrm>
          <a:off x="788968" y="985207"/>
          <a:ext cx="1323498" cy="1323498"/>
        </a:xfrm>
        <a:prstGeom prst="ellipse">
          <a:avLst/>
        </a:prstGeom>
        <a:solidFill>
          <a:schemeClr val="accent4">
            <a:lumMod val="40000"/>
            <a:lumOff val="6000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>
              <a:solidFill>
                <a:schemeClr val="tx2"/>
              </a:solidFill>
            </a:rPr>
            <a:t>антибиотики</a:t>
          </a:r>
          <a:endParaRPr lang="ru-RU" sz="1300" kern="1200" dirty="0">
            <a:solidFill>
              <a:schemeClr val="tx2"/>
            </a:solidFill>
          </a:endParaRPr>
        </a:p>
      </dsp:txBody>
      <dsp:txXfrm>
        <a:off x="788968" y="985207"/>
        <a:ext cx="1323498" cy="1323498"/>
      </dsp:txXfrm>
    </dsp:sp>
  </dsp:spTree>
</dsp:drawing>
</file>

<file path=ppt/diagrams/drawing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1C2832C-778F-45B6-BB50-2F3F084F5F6D}">
      <dsp:nvSpPr>
        <dsp:cNvPr id="0" name=""/>
        <dsp:cNvSpPr/>
      </dsp:nvSpPr>
      <dsp:spPr>
        <a:xfrm>
          <a:off x="4104437" y="2880303"/>
          <a:ext cx="4061624" cy="1567996"/>
        </a:xfrm>
        <a:prstGeom prst="ellipse">
          <a:avLst/>
        </a:prstGeom>
        <a:solidFill>
          <a:schemeClr val="accent2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tx2"/>
              </a:solidFill>
            </a:rPr>
            <a:t>Биологические факторы</a:t>
          </a:r>
          <a:endParaRPr lang="ru-RU" sz="2400" b="1" kern="1200" dirty="0">
            <a:solidFill>
              <a:schemeClr val="tx2"/>
            </a:solidFill>
          </a:endParaRPr>
        </a:p>
      </dsp:txBody>
      <dsp:txXfrm>
        <a:off x="4104437" y="2880303"/>
        <a:ext cx="4061624" cy="1567996"/>
      </dsp:txXfrm>
    </dsp:sp>
    <dsp:sp modelId="{D2444787-AE57-4282-ACB5-094CCBC509C9}">
      <dsp:nvSpPr>
        <dsp:cNvPr id="0" name=""/>
        <dsp:cNvSpPr/>
      </dsp:nvSpPr>
      <dsp:spPr>
        <a:xfrm rot="12139553">
          <a:off x="2205788" y="2383558"/>
          <a:ext cx="1913782" cy="599338"/>
        </a:xfrm>
        <a:prstGeom prst="leftArrow">
          <a:avLst>
            <a:gd name="adj1" fmla="val 60000"/>
            <a:gd name="adj2" fmla="val 50000"/>
          </a:avLst>
        </a:prstGeom>
        <a:solidFill>
          <a:schemeClr val="accent4">
            <a:lumMod val="60000"/>
            <a:lumOff val="40000"/>
            <a:alpha val="6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7C74057-4CD2-4C69-B89A-0FE56E29D118}">
      <dsp:nvSpPr>
        <dsp:cNvPr id="0" name=""/>
        <dsp:cNvSpPr/>
      </dsp:nvSpPr>
      <dsp:spPr>
        <a:xfrm>
          <a:off x="0" y="755901"/>
          <a:ext cx="1997795" cy="1598236"/>
        </a:xfrm>
        <a:prstGeom prst="roundRect">
          <a:avLst>
            <a:gd name="adj" fmla="val 10000"/>
          </a:avLst>
        </a:prstGeom>
        <a:solidFill>
          <a:schemeClr val="accent4">
            <a:lumMod val="60000"/>
            <a:lumOff val="40000"/>
            <a:alpha val="6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chemeClr val="tx2"/>
              </a:solidFill>
            </a:rPr>
            <a:t>Микроорганизмы-продуценты, живые клетки и споры, содержащиеся в бактериальных препаратах*</a:t>
          </a:r>
          <a:endParaRPr lang="ru-RU" sz="1400" kern="1200" dirty="0">
            <a:solidFill>
              <a:schemeClr val="tx2"/>
            </a:solidFill>
          </a:endParaRPr>
        </a:p>
      </dsp:txBody>
      <dsp:txXfrm>
        <a:off x="0" y="755901"/>
        <a:ext cx="1997795" cy="1598236"/>
      </dsp:txXfrm>
    </dsp:sp>
    <dsp:sp modelId="{AB15A1E3-7D7A-41E2-9FD4-08E6519AF61F}">
      <dsp:nvSpPr>
        <dsp:cNvPr id="0" name=""/>
        <dsp:cNvSpPr/>
      </dsp:nvSpPr>
      <dsp:spPr>
        <a:xfrm rot="13499717">
          <a:off x="4164552" y="2108071"/>
          <a:ext cx="938283" cy="599338"/>
        </a:xfrm>
        <a:prstGeom prst="leftArrow">
          <a:avLst>
            <a:gd name="adj1" fmla="val 60000"/>
            <a:gd name="adj2" fmla="val 50000"/>
          </a:avLst>
        </a:prstGeom>
        <a:solidFill>
          <a:schemeClr val="accent4">
            <a:lumMod val="60000"/>
            <a:lumOff val="40000"/>
            <a:alpha val="6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A8B747A-BE24-4673-AEBE-22ACCC45849C}">
      <dsp:nvSpPr>
        <dsp:cNvPr id="0" name=""/>
        <dsp:cNvSpPr/>
      </dsp:nvSpPr>
      <dsp:spPr>
        <a:xfrm>
          <a:off x="2218786" y="216029"/>
          <a:ext cx="2533744" cy="1598236"/>
        </a:xfrm>
        <a:prstGeom prst="roundRect">
          <a:avLst>
            <a:gd name="adj" fmla="val 10000"/>
          </a:avLst>
        </a:prstGeom>
        <a:solidFill>
          <a:schemeClr val="accent4">
            <a:lumMod val="60000"/>
            <a:lumOff val="40000"/>
            <a:alpha val="6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chemeClr val="tx2"/>
              </a:solidFill>
            </a:rPr>
            <a:t>Патогенные микроорганизмы – возбудители особо опасных инфекционных заболеваний**</a:t>
          </a:r>
          <a:endParaRPr lang="ru-RU" sz="1400" kern="1200" dirty="0">
            <a:solidFill>
              <a:schemeClr val="tx2"/>
            </a:solidFill>
          </a:endParaRPr>
        </a:p>
      </dsp:txBody>
      <dsp:txXfrm>
        <a:off x="2218786" y="216029"/>
        <a:ext cx="2533744" cy="1598236"/>
      </dsp:txXfrm>
    </dsp:sp>
    <dsp:sp modelId="{99EC0247-4082-455C-90E2-0C05901A683A}">
      <dsp:nvSpPr>
        <dsp:cNvPr id="0" name=""/>
        <dsp:cNvSpPr/>
      </dsp:nvSpPr>
      <dsp:spPr>
        <a:xfrm rot="17111338">
          <a:off x="6857743" y="2201492"/>
          <a:ext cx="948539" cy="599338"/>
        </a:xfrm>
        <a:prstGeom prst="leftArrow">
          <a:avLst>
            <a:gd name="adj1" fmla="val 60000"/>
            <a:gd name="adj2" fmla="val 50000"/>
          </a:avLst>
        </a:prstGeom>
        <a:solidFill>
          <a:schemeClr val="accent4">
            <a:lumMod val="60000"/>
            <a:lumOff val="40000"/>
            <a:alpha val="6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26429B0-BE35-4423-93D5-F9762C778B37}">
      <dsp:nvSpPr>
        <dsp:cNvPr id="0" name=""/>
        <dsp:cNvSpPr/>
      </dsp:nvSpPr>
      <dsp:spPr>
        <a:xfrm>
          <a:off x="5185967" y="151566"/>
          <a:ext cx="3336478" cy="1729036"/>
        </a:xfrm>
        <a:prstGeom prst="roundRect">
          <a:avLst>
            <a:gd name="adj" fmla="val 10000"/>
          </a:avLst>
        </a:prstGeom>
        <a:solidFill>
          <a:schemeClr val="accent4">
            <a:lumMod val="60000"/>
            <a:lumOff val="40000"/>
            <a:alpha val="6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0" kern="1200" dirty="0" smtClean="0">
              <a:solidFill>
                <a:schemeClr val="tx2"/>
              </a:solidFill>
            </a:rPr>
            <a:t>Патогенные микроорганизмы – возбудители иных инфекционных заболеваний</a:t>
          </a:r>
          <a:endParaRPr lang="ru-RU" sz="1200" b="0" kern="1200" dirty="0">
            <a:solidFill>
              <a:schemeClr val="tx2"/>
            </a:solidFill>
          </a:endParaRPr>
        </a:p>
      </dsp:txBody>
      <dsp:txXfrm>
        <a:off x="5185967" y="151566"/>
        <a:ext cx="3336478" cy="1729036"/>
      </dsp:txXfrm>
    </dsp:sp>
  </dsp:spTree>
</dsp:drawing>
</file>

<file path=ppt/diagrams/drawing9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BD309D2-51AF-4932-8212-9292C587EE4D}">
      <dsp:nvSpPr>
        <dsp:cNvPr id="0" name=""/>
        <dsp:cNvSpPr/>
      </dsp:nvSpPr>
      <dsp:spPr>
        <a:xfrm>
          <a:off x="2518005" y="1754069"/>
          <a:ext cx="2183296" cy="1447441"/>
        </a:xfrm>
        <a:prstGeom prst="ellipse">
          <a:avLst/>
        </a:prstGeom>
        <a:solidFill>
          <a:schemeClr val="accent2">
            <a:lumMod val="60000"/>
            <a:lumOff val="40000"/>
          </a:schemeClr>
        </a:soli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5"/>
        </a:lnRef>
        <a:fillRef idx="3">
          <a:schemeClr val="accent5"/>
        </a:fillRef>
        <a:effectRef idx="2">
          <a:schemeClr val="accent5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tx2"/>
              </a:solidFill>
            </a:rPr>
            <a:t>Тяжесть трудового процесса</a:t>
          </a:r>
          <a:endParaRPr lang="ru-RU" sz="1800" b="1" kern="1200" dirty="0">
            <a:solidFill>
              <a:schemeClr val="tx2"/>
            </a:solidFill>
          </a:endParaRPr>
        </a:p>
      </dsp:txBody>
      <dsp:txXfrm>
        <a:off x="2518005" y="1754069"/>
        <a:ext cx="2183296" cy="1447441"/>
      </dsp:txXfrm>
    </dsp:sp>
    <dsp:sp modelId="{203EBE23-C8B6-4B7B-A7EB-23D1D8E3733D}">
      <dsp:nvSpPr>
        <dsp:cNvPr id="0" name=""/>
        <dsp:cNvSpPr/>
      </dsp:nvSpPr>
      <dsp:spPr>
        <a:xfrm rot="16444620">
          <a:off x="3545625" y="1275250"/>
          <a:ext cx="265681" cy="47423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/>
        </a:p>
      </dsp:txBody>
      <dsp:txXfrm rot="16444620">
        <a:off x="3545625" y="1275250"/>
        <a:ext cx="265681" cy="474235"/>
      </dsp:txXfrm>
    </dsp:sp>
    <dsp:sp modelId="{8E785F7C-3E37-400A-8F7A-A5878C98351A}">
      <dsp:nvSpPr>
        <dsp:cNvPr id="0" name=""/>
        <dsp:cNvSpPr/>
      </dsp:nvSpPr>
      <dsp:spPr>
        <a:xfrm>
          <a:off x="2592291" y="5"/>
          <a:ext cx="2298468" cy="1255328"/>
        </a:xfrm>
        <a:prstGeom prst="ellipse">
          <a:avLst/>
        </a:prstGeom>
        <a:solidFill>
          <a:schemeClr val="accent4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chemeClr val="tx2"/>
              </a:solidFill>
            </a:rPr>
            <a:t>Масса поднимаемого и перемещаемого вручную груза</a:t>
          </a:r>
          <a:endParaRPr lang="ru-RU" sz="1400" kern="1200" dirty="0">
            <a:solidFill>
              <a:schemeClr val="tx2"/>
            </a:solidFill>
          </a:endParaRPr>
        </a:p>
      </dsp:txBody>
      <dsp:txXfrm>
        <a:off x="2592291" y="5"/>
        <a:ext cx="2298468" cy="1255328"/>
      </dsp:txXfrm>
    </dsp:sp>
    <dsp:sp modelId="{FDF8CB78-5186-491C-8AF9-A7CAE00FF54B}">
      <dsp:nvSpPr>
        <dsp:cNvPr id="0" name=""/>
        <dsp:cNvSpPr/>
      </dsp:nvSpPr>
      <dsp:spPr>
        <a:xfrm rot="19277259">
          <a:off x="4377032" y="1491560"/>
          <a:ext cx="334506" cy="47423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/>
        </a:p>
      </dsp:txBody>
      <dsp:txXfrm rot="19277259">
        <a:off x="4377032" y="1491560"/>
        <a:ext cx="334506" cy="474235"/>
      </dsp:txXfrm>
    </dsp:sp>
    <dsp:sp modelId="{4FFB40D9-DA0B-4CE2-ABD3-C31B6ED683BC}">
      <dsp:nvSpPr>
        <dsp:cNvPr id="0" name=""/>
        <dsp:cNvSpPr/>
      </dsp:nvSpPr>
      <dsp:spPr>
        <a:xfrm>
          <a:off x="4402586" y="245695"/>
          <a:ext cx="2180366" cy="1445535"/>
        </a:xfrm>
        <a:prstGeom prst="ellipse">
          <a:avLst/>
        </a:prstGeom>
        <a:solidFill>
          <a:schemeClr val="accent4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400" kern="1200" dirty="0" smtClean="0">
              <a:solidFill>
                <a:schemeClr val="tx2"/>
              </a:solidFill>
            </a:rPr>
            <a:t>Физическая динамическая нагрузка</a:t>
          </a:r>
        </a:p>
      </dsp:txBody>
      <dsp:txXfrm>
        <a:off x="4402586" y="245695"/>
        <a:ext cx="2180366" cy="1445535"/>
      </dsp:txXfrm>
    </dsp:sp>
    <dsp:sp modelId="{19CC7CD0-13F2-4D5C-A7F8-000681548DFC}">
      <dsp:nvSpPr>
        <dsp:cNvPr id="0" name=""/>
        <dsp:cNvSpPr/>
      </dsp:nvSpPr>
      <dsp:spPr>
        <a:xfrm rot="20930863">
          <a:off x="4708693" y="2010956"/>
          <a:ext cx="132408" cy="47423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/>
        </a:p>
      </dsp:txBody>
      <dsp:txXfrm rot="20930863">
        <a:off x="4708693" y="2010956"/>
        <a:ext cx="132408" cy="474235"/>
      </dsp:txXfrm>
    </dsp:sp>
    <dsp:sp modelId="{E58C6D33-CE11-4F2A-82E7-DF565DE10356}">
      <dsp:nvSpPr>
        <dsp:cNvPr id="0" name=""/>
        <dsp:cNvSpPr/>
      </dsp:nvSpPr>
      <dsp:spPr>
        <a:xfrm>
          <a:off x="4863264" y="1305782"/>
          <a:ext cx="2050226" cy="1445560"/>
        </a:xfrm>
        <a:prstGeom prst="ellipse">
          <a:avLst/>
        </a:prstGeom>
        <a:solidFill>
          <a:schemeClr val="accent4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400" kern="1200" dirty="0" smtClean="0">
              <a:solidFill>
                <a:schemeClr val="tx2"/>
              </a:solidFill>
            </a:rPr>
            <a:t>Стереотипные рабочие движения</a:t>
          </a:r>
        </a:p>
      </dsp:txBody>
      <dsp:txXfrm>
        <a:off x="4863264" y="1305782"/>
        <a:ext cx="2050226" cy="1445560"/>
      </dsp:txXfrm>
    </dsp:sp>
    <dsp:sp modelId="{4F5FFDB8-8D43-4FCB-9FB4-718F77F98EDE}">
      <dsp:nvSpPr>
        <dsp:cNvPr id="0" name=""/>
        <dsp:cNvSpPr/>
      </dsp:nvSpPr>
      <dsp:spPr>
        <a:xfrm rot="818594">
          <a:off x="4717766" y="2535518"/>
          <a:ext cx="213242" cy="47423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/>
        </a:p>
      </dsp:txBody>
      <dsp:txXfrm rot="818594">
        <a:off x="4717766" y="2535518"/>
        <a:ext cx="213242" cy="474235"/>
      </dsp:txXfrm>
    </dsp:sp>
    <dsp:sp modelId="{9E473388-E304-4DEA-A364-0AA46F967728}">
      <dsp:nvSpPr>
        <dsp:cNvPr id="0" name=""/>
        <dsp:cNvSpPr/>
      </dsp:nvSpPr>
      <dsp:spPr>
        <a:xfrm>
          <a:off x="4961472" y="2363031"/>
          <a:ext cx="2108260" cy="1397481"/>
        </a:xfrm>
        <a:prstGeom prst="ellipse">
          <a:avLst/>
        </a:prstGeom>
        <a:solidFill>
          <a:schemeClr val="accent4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400" kern="1200" dirty="0" smtClean="0">
              <a:solidFill>
                <a:schemeClr val="tx2"/>
              </a:solidFill>
            </a:rPr>
            <a:t>Статическая нагрузка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 dirty="0">
            <a:solidFill>
              <a:schemeClr val="tx2"/>
            </a:solidFill>
          </a:endParaRPr>
        </a:p>
      </dsp:txBody>
      <dsp:txXfrm>
        <a:off x="4961472" y="2363031"/>
        <a:ext cx="2108260" cy="1397481"/>
      </dsp:txXfrm>
    </dsp:sp>
    <dsp:sp modelId="{8A668CB6-EECC-44B0-BE62-83915BC02C1C}">
      <dsp:nvSpPr>
        <dsp:cNvPr id="0" name=""/>
        <dsp:cNvSpPr/>
      </dsp:nvSpPr>
      <dsp:spPr>
        <a:xfrm rot="6281811">
          <a:off x="3260807" y="3149339"/>
          <a:ext cx="221029" cy="47423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/>
        </a:p>
      </dsp:txBody>
      <dsp:txXfrm rot="6281811">
        <a:off x="3260807" y="3149339"/>
        <a:ext cx="221029" cy="474235"/>
      </dsp:txXfrm>
    </dsp:sp>
    <dsp:sp modelId="{73952D76-1D57-4D77-BBC6-A0740FC43042}">
      <dsp:nvSpPr>
        <dsp:cNvPr id="0" name=""/>
        <dsp:cNvSpPr/>
      </dsp:nvSpPr>
      <dsp:spPr>
        <a:xfrm>
          <a:off x="2204792" y="3584983"/>
          <a:ext cx="1899662" cy="1255328"/>
        </a:xfrm>
        <a:prstGeom prst="ellipse">
          <a:avLst/>
        </a:prstGeom>
        <a:solidFill>
          <a:schemeClr val="accent4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chemeClr val="tx2"/>
              </a:solidFill>
            </a:rPr>
            <a:t>Наклоны корпуса тела работника </a:t>
          </a:r>
          <a:endParaRPr lang="ru-RU" sz="1400" kern="1200" dirty="0">
            <a:solidFill>
              <a:schemeClr val="tx2"/>
            </a:solidFill>
          </a:endParaRPr>
        </a:p>
      </dsp:txBody>
      <dsp:txXfrm>
        <a:off x="2204792" y="3584983"/>
        <a:ext cx="1899662" cy="1255328"/>
      </dsp:txXfrm>
    </dsp:sp>
    <dsp:sp modelId="{29AD56B1-D11A-4B6A-94FD-5155FC09596E}">
      <dsp:nvSpPr>
        <dsp:cNvPr id="0" name=""/>
        <dsp:cNvSpPr/>
      </dsp:nvSpPr>
      <dsp:spPr>
        <a:xfrm rot="3136459">
          <a:off x="4118611" y="3014864"/>
          <a:ext cx="179920" cy="47423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/>
        </a:p>
      </dsp:txBody>
      <dsp:txXfrm rot="3136459">
        <a:off x="4118611" y="3014864"/>
        <a:ext cx="179920" cy="474235"/>
      </dsp:txXfrm>
    </dsp:sp>
    <dsp:sp modelId="{08E7CB09-0AC4-475C-85C8-FAC119F26809}">
      <dsp:nvSpPr>
        <dsp:cNvPr id="0" name=""/>
        <dsp:cNvSpPr/>
      </dsp:nvSpPr>
      <dsp:spPr>
        <a:xfrm>
          <a:off x="3799763" y="3321239"/>
          <a:ext cx="1895896" cy="1255328"/>
        </a:xfrm>
        <a:prstGeom prst="ellipse">
          <a:avLst/>
        </a:prstGeom>
        <a:solidFill>
          <a:schemeClr val="accent4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400" kern="1200" dirty="0" smtClean="0">
              <a:solidFill>
                <a:schemeClr val="tx2"/>
              </a:solidFill>
            </a:rPr>
            <a:t>Рабочая поза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 dirty="0">
            <a:solidFill>
              <a:schemeClr val="tx2"/>
            </a:solidFill>
          </a:endParaRPr>
        </a:p>
      </dsp:txBody>
      <dsp:txXfrm>
        <a:off x="3799763" y="3321239"/>
        <a:ext cx="1895896" cy="1255328"/>
      </dsp:txXfrm>
    </dsp:sp>
    <dsp:sp modelId="{86844F19-4140-4A62-B1E9-1812A4D44E95}">
      <dsp:nvSpPr>
        <dsp:cNvPr id="0" name=""/>
        <dsp:cNvSpPr/>
      </dsp:nvSpPr>
      <dsp:spPr>
        <a:xfrm rot="8480145">
          <a:off x="2386387" y="3045921"/>
          <a:ext cx="433729" cy="47423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/>
        </a:p>
      </dsp:txBody>
      <dsp:txXfrm rot="8480145">
        <a:off x="2386387" y="3045921"/>
        <a:ext cx="433729" cy="474235"/>
      </dsp:txXfrm>
    </dsp:sp>
    <dsp:sp modelId="{79E76D75-20A4-4053-9B83-C3B2BFC10CA5}">
      <dsp:nvSpPr>
        <dsp:cNvPr id="0" name=""/>
        <dsp:cNvSpPr/>
      </dsp:nvSpPr>
      <dsp:spPr>
        <a:xfrm>
          <a:off x="829325" y="3383394"/>
          <a:ext cx="1728097" cy="1255328"/>
        </a:xfrm>
        <a:prstGeom prst="ellipse">
          <a:avLst/>
        </a:prstGeom>
        <a:solidFill>
          <a:schemeClr val="accent4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chemeClr val="tx2"/>
              </a:solidFill>
            </a:rPr>
            <a:t>Перемещение в пространстве</a:t>
          </a:r>
          <a:endParaRPr lang="ru-RU" sz="1400" kern="1200" dirty="0">
            <a:solidFill>
              <a:schemeClr val="tx2"/>
            </a:solidFill>
          </a:endParaRPr>
        </a:p>
      </dsp:txBody>
      <dsp:txXfrm>
        <a:off x="829325" y="3383394"/>
        <a:ext cx="1728097" cy="125532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90838" cy="488950"/>
          </a:xfrm>
          <a:prstGeom prst="rect">
            <a:avLst/>
          </a:prstGeom>
        </p:spPr>
        <p:txBody>
          <a:bodyPr vert="horz" lIns="89784" tIns="44893" rIns="89784" bIns="44893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776663" y="0"/>
            <a:ext cx="2890837" cy="488950"/>
          </a:xfrm>
          <a:prstGeom prst="rect">
            <a:avLst/>
          </a:prstGeom>
        </p:spPr>
        <p:txBody>
          <a:bodyPr vert="horz" lIns="89784" tIns="44893" rIns="89784" bIns="44893" rtlCol="0"/>
          <a:lstStyle>
            <a:lvl1pPr algn="r">
              <a:defRPr sz="1200"/>
            </a:lvl1pPr>
          </a:lstStyle>
          <a:p>
            <a:pPr>
              <a:defRPr/>
            </a:pPr>
            <a:fld id="{7B8A909C-8592-4FF6-8235-2A8F6A572E64}" type="datetimeFigureOut">
              <a:rPr lang="ru-RU"/>
              <a:pPr>
                <a:defRPr/>
              </a:pPr>
              <a:t>06.05.2014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285288"/>
            <a:ext cx="2890838" cy="488950"/>
          </a:xfrm>
          <a:prstGeom prst="rect">
            <a:avLst/>
          </a:prstGeom>
        </p:spPr>
        <p:txBody>
          <a:bodyPr vert="horz" lIns="89784" tIns="44893" rIns="89784" bIns="44893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776663" y="9285288"/>
            <a:ext cx="2890837" cy="488950"/>
          </a:xfrm>
          <a:prstGeom prst="rect">
            <a:avLst/>
          </a:prstGeom>
        </p:spPr>
        <p:txBody>
          <a:bodyPr vert="horz" lIns="89784" tIns="44893" rIns="89784" bIns="44893" rtlCol="0" anchor="b"/>
          <a:lstStyle>
            <a:lvl1pPr algn="r">
              <a:defRPr sz="1200"/>
            </a:lvl1pPr>
          </a:lstStyle>
          <a:p>
            <a:pPr>
              <a:defRPr/>
            </a:pPr>
            <a:fld id="{70291E97-0D41-44DC-90F9-72CE5491774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90838" cy="488950"/>
          </a:xfrm>
          <a:prstGeom prst="rect">
            <a:avLst/>
          </a:prstGeom>
        </p:spPr>
        <p:txBody>
          <a:bodyPr vert="horz" lIns="89765" tIns="44882" rIns="89765" bIns="44882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776663" y="0"/>
            <a:ext cx="2890837" cy="488950"/>
          </a:xfrm>
          <a:prstGeom prst="rect">
            <a:avLst/>
          </a:prstGeom>
        </p:spPr>
        <p:txBody>
          <a:bodyPr vert="horz" lIns="89765" tIns="44882" rIns="89765" bIns="44882" rtlCol="0"/>
          <a:lstStyle>
            <a:lvl1pPr algn="r">
              <a:defRPr sz="1200"/>
            </a:lvl1pPr>
          </a:lstStyle>
          <a:p>
            <a:pPr>
              <a:defRPr/>
            </a:pPr>
            <a:fld id="{D346822F-5D36-4229-B926-F4908FB1A1F4}" type="datetimeFigureOut">
              <a:rPr lang="ru-RU"/>
              <a:pPr>
                <a:defRPr/>
              </a:pPr>
              <a:t>06.05.2014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892175" y="733425"/>
            <a:ext cx="4886325" cy="36655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89765" tIns="44882" rIns="89765" bIns="44882" rtlCol="0" anchor="ctr"/>
          <a:lstStyle/>
          <a:p>
            <a:pPr lvl="0"/>
            <a:endParaRPr lang="ru-RU" noProof="0" dirty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66750" y="4643438"/>
            <a:ext cx="5335588" cy="4398962"/>
          </a:xfrm>
          <a:prstGeom prst="rect">
            <a:avLst/>
          </a:prstGeom>
        </p:spPr>
        <p:txBody>
          <a:bodyPr vert="horz" lIns="89765" tIns="44882" rIns="89765" bIns="44882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285288"/>
            <a:ext cx="2890838" cy="488950"/>
          </a:xfrm>
          <a:prstGeom prst="rect">
            <a:avLst/>
          </a:prstGeom>
        </p:spPr>
        <p:txBody>
          <a:bodyPr vert="horz" lIns="89765" tIns="44882" rIns="89765" bIns="44882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776663" y="9285288"/>
            <a:ext cx="2890837" cy="488950"/>
          </a:xfrm>
          <a:prstGeom prst="rect">
            <a:avLst/>
          </a:prstGeom>
        </p:spPr>
        <p:txBody>
          <a:bodyPr vert="horz" lIns="89765" tIns="44882" rIns="89765" bIns="44882" rtlCol="0" anchor="b"/>
          <a:lstStyle>
            <a:lvl1pPr algn="r">
              <a:defRPr sz="1200"/>
            </a:lvl1pPr>
          </a:lstStyle>
          <a:p>
            <a:pPr>
              <a:defRPr/>
            </a:pPr>
            <a:fld id="{BFD434DA-1DF4-4CF6-9AFE-552204B60A3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222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5222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F0E69121-A8A1-452E-A66F-3D2D056E747C}" type="slidenum">
              <a:rPr lang="ru-RU" smtClean="0"/>
              <a:pPr/>
              <a:t>1</a:t>
            </a:fld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27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5427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E7767BD-3AB4-4A5B-AD90-50B37AA63DCE}" type="slidenum">
              <a:rPr lang="ru-RU" smtClean="0"/>
              <a:pPr/>
              <a:t>7</a:t>
            </a:fld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939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5939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2430EC4-F06D-44D2-934F-FD9F75633B13}" type="slidenum">
              <a:rPr lang="ru-RU" smtClean="0"/>
              <a:pPr/>
              <a:t>19</a:t>
            </a:fld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041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6042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BCA06E26-75ED-429C-AA7E-AF27C641FCCC}" type="slidenum">
              <a:rPr lang="ru-RU" smtClean="0"/>
              <a:pPr/>
              <a:t>20</a:t>
            </a:fld>
            <a:endParaRPr 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529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5530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68F538C-C70F-41D1-9BF3-578DEA9255A7}" type="slidenum">
              <a:rPr lang="ru-RU" smtClean="0"/>
              <a:pPr/>
              <a:t>22</a:t>
            </a:fld>
            <a:endParaRPr lang="ru-RU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32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5632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BDFBE47-9259-435A-A820-F0F10F28589A}" type="slidenum">
              <a:rPr lang="ru-RU" smtClean="0"/>
              <a:pPr/>
              <a:t>27</a:t>
            </a:fld>
            <a:endParaRPr lang="ru-RU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734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5734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8D8208B-0E08-45DF-A7E6-C10F325CA4AE}" type="slidenum">
              <a:rPr lang="ru-RU" smtClean="0"/>
              <a:pPr/>
              <a:t>30</a:t>
            </a:fld>
            <a:endParaRPr lang="ru-RU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837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5837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5E3EF6B-C856-4245-9BA2-173902E14B97}" type="slidenum">
              <a:rPr lang="ru-RU" smtClean="0"/>
              <a:pPr/>
              <a:t>31</a:t>
            </a:fld>
            <a:endParaRPr lang="ru-RU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4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6144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79C4BB6-E364-47BF-8A83-D2BE70B69A38}" type="slidenum">
              <a:rPr lang="ru-RU" smtClean="0"/>
              <a:pPr/>
              <a:t>33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90E5E5-039D-4B34-85C6-2BEAD24C97A3}" type="datetime1">
              <a:rPr lang="ru-RU"/>
              <a:pPr>
                <a:defRPr/>
              </a:pPr>
              <a:t>06.05.2014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EA12F5-3330-4035-9AE6-8F73337A63F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D2D1F9-4A1F-4172-9AB1-02F80E54975A}" type="datetime1">
              <a:rPr lang="ru-RU"/>
              <a:pPr>
                <a:defRPr/>
              </a:pPr>
              <a:t>06.05.2014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DDB011-E009-42C4-B5EF-9D0A8B9E7D6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B23CD3-01AD-40A3-B811-CA4084000BE4}" type="datetime1">
              <a:rPr lang="ru-RU"/>
              <a:pPr>
                <a:defRPr/>
              </a:pPr>
              <a:t>06.05.2014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BF073E-87A6-46DC-9A29-690B3F933F3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D92700-191C-4BC1-9285-772A5C9E89E3}" type="datetime1">
              <a:rPr lang="ru-RU"/>
              <a:pPr>
                <a:defRPr/>
              </a:pPr>
              <a:t>06.05.2014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8869D1-7568-4517-B0ED-FF8897A72ED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911B99-C11D-47A1-B05C-507B40B89378}" type="datetime1">
              <a:rPr lang="ru-RU"/>
              <a:pPr>
                <a:defRPr/>
              </a:pPr>
              <a:t>06.05.2014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20D1C0-6031-408A-B872-248372E8CAD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540838-485E-4B99-AF01-61C03DC95B91}" type="datetime1">
              <a:rPr lang="ru-RU"/>
              <a:pPr>
                <a:defRPr/>
              </a:pPr>
              <a:t>06.05.2014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236FCD-6474-413A-B6BC-AC75C92CDE2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D53CAF-36EB-447E-8D39-71293B4D49D7}" type="datetime1">
              <a:rPr lang="ru-RU"/>
              <a:pPr>
                <a:defRPr/>
              </a:pPr>
              <a:t>06.05.2014</a:t>
            </a:fld>
            <a:endParaRPr lang="ru-RU" dirty="0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93854B-4B8F-4658-907F-3138EBE2A85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EF62F5-A841-4075-9790-E59C3236644C}" type="datetime1">
              <a:rPr lang="ru-RU"/>
              <a:pPr>
                <a:defRPr/>
              </a:pPr>
              <a:t>06.05.2014</a:t>
            </a:fld>
            <a:endParaRPr lang="ru-RU" dirty="0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DE88D9-8B9A-4FB3-A954-13139690CA1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3AF99F-6811-4471-977D-CB0F888CC4D7}" type="datetime1">
              <a:rPr lang="ru-RU"/>
              <a:pPr>
                <a:defRPr/>
              </a:pPr>
              <a:t>06.05.2014</a:t>
            </a:fld>
            <a:endParaRPr lang="ru-RU" dirty="0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0BB23F-C47F-49F8-8F2D-B8C538FE8A9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F93289-EB78-40A5-99CC-8F8387DD1E26}" type="datetime1">
              <a:rPr lang="ru-RU"/>
              <a:pPr>
                <a:defRPr/>
              </a:pPr>
              <a:t>06.05.2014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FFDB1B-E3F5-4BE8-9236-82A1A8E666F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32C848-B749-4610-B54A-3A7DA8E961FD}" type="datetime1">
              <a:rPr lang="ru-RU"/>
              <a:pPr>
                <a:defRPr/>
              </a:pPr>
              <a:t>06.05.2014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FBA8E2-8829-4E13-8262-D096069359A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F4A218A-C629-43E8-9B88-730D56E1B2A2}" type="datetime1">
              <a:rPr lang="ru-RU"/>
              <a:pPr>
                <a:defRPr/>
              </a:pPr>
              <a:t>06.05.2014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82D9C38-84E3-46FE-BC17-FC62358B5F3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8" Type="http://schemas.microsoft.com/office/2007/relationships/diagramDrawing" Target="../diagrams/drawing6.xml"/><Relationship Id="rId3" Type="http://schemas.openxmlformats.org/officeDocument/2006/relationships/image" Target="../media/image7.png"/><Relationship Id="rId7" Type="http://schemas.openxmlformats.org/officeDocument/2006/relationships/diagramColors" Target="../diagrams/colors6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6.xml"/><Relationship Id="rId5" Type="http://schemas.openxmlformats.org/officeDocument/2006/relationships/diagramLayout" Target="../diagrams/layout6.xml"/><Relationship Id="rId4" Type="http://schemas.openxmlformats.org/officeDocument/2006/relationships/diagramData" Target="../diagrams/data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microsoft.com/office/2007/relationships/diagramDrawing" Target="../diagrams/drawing7.xml"/><Relationship Id="rId3" Type="http://schemas.openxmlformats.org/officeDocument/2006/relationships/image" Target="../media/image7.png"/><Relationship Id="rId7" Type="http://schemas.openxmlformats.org/officeDocument/2006/relationships/diagramColors" Target="../diagrams/colors7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7.xml"/><Relationship Id="rId5" Type="http://schemas.openxmlformats.org/officeDocument/2006/relationships/diagramLayout" Target="../diagrams/layout7.xml"/><Relationship Id="rId4" Type="http://schemas.openxmlformats.org/officeDocument/2006/relationships/diagramData" Target="../diagrams/data7.xml"/></Relationships>
</file>

<file path=ppt/slides/_rels/slide18.xml.rels><?xml version="1.0" encoding="UTF-8" standalone="yes"?>
<Relationships xmlns="http://schemas.openxmlformats.org/package/2006/relationships"><Relationship Id="rId8" Type="http://schemas.microsoft.com/office/2007/relationships/diagramDrawing" Target="../diagrams/drawing8.xml"/><Relationship Id="rId3" Type="http://schemas.openxmlformats.org/officeDocument/2006/relationships/image" Target="../media/image7.png"/><Relationship Id="rId7" Type="http://schemas.openxmlformats.org/officeDocument/2006/relationships/diagramColors" Target="../diagrams/colors8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8.xml"/><Relationship Id="rId5" Type="http://schemas.openxmlformats.org/officeDocument/2006/relationships/diagramLayout" Target="../diagrams/layout8.xml"/><Relationship Id="rId4" Type="http://schemas.openxmlformats.org/officeDocument/2006/relationships/diagramData" Target="../diagrams/data8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9.xml"/><Relationship Id="rId3" Type="http://schemas.openxmlformats.org/officeDocument/2006/relationships/image" Target="../media/image6.png"/><Relationship Id="rId7" Type="http://schemas.openxmlformats.org/officeDocument/2006/relationships/diagramQuickStyle" Target="../diagrams/quickStyle9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9.xml"/><Relationship Id="rId5" Type="http://schemas.openxmlformats.org/officeDocument/2006/relationships/diagramData" Target="../diagrams/data9.xml"/><Relationship Id="rId4" Type="http://schemas.openxmlformats.org/officeDocument/2006/relationships/image" Target="../media/image7.png"/><Relationship Id="rId9" Type="http://schemas.microsoft.com/office/2007/relationships/diagramDrawing" Target="../diagrams/drawing9.xml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7.png"/><Relationship Id="rId7" Type="http://schemas.openxmlformats.org/officeDocument/2006/relationships/diagramColors" Target="../diagrams/colors1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0.xml"/><Relationship Id="rId3" Type="http://schemas.openxmlformats.org/officeDocument/2006/relationships/image" Target="../media/image6.png"/><Relationship Id="rId7" Type="http://schemas.openxmlformats.org/officeDocument/2006/relationships/diagramQuickStyle" Target="../diagrams/quickStyle10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10.xml"/><Relationship Id="rId5" Type="http://schemas.openxmlformats.org/officeDocument/2006/relationships/diagramData" Target="../diagrams/data10.xml"/><Relationship Id="rId4" Type="http://schemas.openxmlformats.org/officeDocument/2006/relationships/image" Target="../media/image7.png"/><Relationship Id="rId9" Type="http://schemas.microsoft.com/office/2007/relationships/diagramDrawing" Target="../diagrams/drawing10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2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1.xml"/><Relationship Id="rId3" Type="http://schemas.openxmlformats.org/officeDocument/2006/relationships/image" Target="../media/image7.png"/><Relationship Id="rId7" Type="http://schemas.openxmlformats.org/officeDocument/2006/relationships/diagramColors" Target="../diagrams/colors11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1.xml"/><Relationship Id="rId5" Type="http://schemas.openxmlformats.org/officeDocument/2006/relationships/diagramLayout" Target="../diagrams/layout11.xml"/><Relationship Id="rId4" Type="http://schemas.openxmlformats.org/officeDocument/2006/relationships/diagramData" Target="../diagrams/data1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7.png"/><Relationship Id="rId7" Type="http://schemas.openxmlformats.org/officeDocument/2006/relationships/diagramColors" Target="../diagrams/colors2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gif"/><Relationship Id="rId4" Type="http://schemas.openxmlformats.org/officeDocument/2006/relationships/image" Target="../media/image7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2.xml"/><Relationship Id="rId3" Type="http://schemas.openxmlformats.org/officeDocument/2006/relationships/image" Target="../media/image9.png"/><Relationship Id="rId7" Type="http://schemas.openxmlformats.org/officeDocument/2006/relationships/diagramColors" Target="../diagrams/colors12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2.xml"/><Relationship Id="rId5" Type="http://schemas.openxmlformats.org/officeDocument/2006/relationships/diagramLayout" Target="../diagrams/layout12.xml"/><Relationship Id="rId4" Type="http://schemas.openxmlformats.org/officeDocument/2006/relationships/diagramData" Target="../diagrams/data12.xml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.xml"/><Relationship Id="rId3" Type="http://schemas.openxmlformats.org/officeDocument/2006/relationships/image" Target="../media/image7.png"/><Relationship Id="rId7" Type="http://schemas.openxmlformats.org/officeDocument/2006/relationships/diagramColors" Target="../diagrams/colors3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3.xml"/><Relationship Id="rId5" Type="http://schemas.openxmlformats.org/officeDocument/2006/relationships/diagramLayout" Target="../diagrams/layout3.xml"/><Relationship Id="rId4" Type="http://schemas.openxmlformats.org/officeDocument/2006/relationships/diagramData" Target="../diagrams/data3.xml"/></Relationships>
</file>

<file path=ppt/slides/_rels/slide40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3.xml"/><Relationship Id="rId3" Type="http://schemas.openxmlformats.org/officeDocument/2006/relationships/image" Target="../media/image9.png"/><Relationship Id="rId7" Type="http://schemas.openxmlformats.org/officeDocument/2006/relationships/diagramColors" Target="../diagrams/colors13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3.xml"/><Relationship Id="rId5" Type="http://schemas.openxmlformats.org/officeDocument/2006/relationships/diagramLayout" Target="../diagrams/layout13.xml"/><Relationship Id="rId4" Type="http://schemas.openxmlformats.org/officeDocument/2006/relationships/diagramData" Target="../diagrams/data13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4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4.xml"/><Relationship Id="rId3" Type="http://schemas.openxmlformats.org/officeDocument/2006/relationships/image" Target="../media/image7.png"/><Relationship Id="rId7" Type="http://schemas.openxmlformats.org/officeDocument/2006/relationships/diagramColors" Target="../diagrams/colors14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4.xml"/><Relationship Id="rId5" Type="http://schemas.openxmlformats.org/officeDocument/2006/relationships/diagramLayout" Target="../diagrams/layout14.xml"/><Relationship Id="rId4" Type="http://schemas.openxmlformats.org/officeDocument/2006/relationships/diagramData" Target="../diagrams/data14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hyperlink" Target="http://images.yandex.ru/yandsearch?source=wiz&amp;fp=3&amp;uinfo=ww-1583-wh-749-fw-1358-fh-543-pd-1.2000000476837158&amp;p=3&amp;text=%D0%BE%D1%80%D0%B3%D0%B0%D0%BD%D1%8B%20%D0%B8%D1%81%D0%BF%D0%BE%D0%BB%D0%BD%D0%B8%D1%82%D0%B5%D0%BB%D1%8C%D0%BD%D0%BE%D0%B9%20%D0%B2%D0%BB%D0%B0%D1%81%D1%82%D0%B8%20%D0%BF%D0%BE%20%D1%82%D1%80%D1%83%D0%B4%D1%83&amp;noreask=1&amp;pos=117&amp;rpt=simage&amp;lr=213&amp;img_url=http://news.sarbc.ru/images/2011/01/img_GRGHpN.jpg" TargetMode="Externa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4.xml"/><Relationship Id="rId3" Type="http://schemas.openxmlformats.org/officeDocument/2006/relationships/image" Target="../media/image7.png"/><Relationship Id="rId7" Type="http://schemas.openxmlformats.org/officeDocument/2006/relationships/diagramColors" Target="../diagrams/colors4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4.xml"/><Relationship Id="rId5" Type="http://schemas.openxmlformats.org/officeDocument/2006/relationships/diagramLayout" Target="../diagrams/layout4.xml"/><Relationship Id="rId4" Type="http://schemas.openxmlformats.org/officeDocument/2006/relationships/diagramData" Target="../diagrams/data4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5.xml"/><Relationship Id="rId3" Type="http://schemas.openxmlformats.org/officeDocument/2006/relationships/image" Target="../media/image6.png"/><Relationship Id="rId7" Type="http://schemas.openxmlformats.org/officeDocument/2006/relationships/diagramQuickStyle" Target="../diagrams/quickStyle5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diagramLayout" Target="../diagrams/layout5.xml"/><Relationship Id="rId5" Type="http://schemas.openxmlformats.org/officeDocument/2006/relationships/diagramData" Target="../diagrams/data5.xml"/><Relationship Id="rId4" Type="http://schemas.openxmlformats.org/officeDocument/2006/relationships/image" Target="../media/image7.png"/><Relationship Id="rId9" Type="http://schemas.microsoft.com/office/2007/relationships/diagramDrawing" Target="../diagrams/drawing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611560" y="2492896"/>
            <a:ext cx="8281987" cy="1944861"/>
          </a:xfrm>
        </p:spPr>
        <p:txBody>
          <a:bodyPr/>
          <a:lstStyle/>
          <a:p>
            <a:pPr eaLnBrk="1" hangingPunct="1"/>
            <a:r>
              <a:rPr lang="ru-RU" sz="2800" b="1" dirty="0" smtClean="0">
                <a:solidFill>
                  <a:schemeClr val="tx2"/>
                </a:solidFill>
              </a:rPr>
              <a:t/>
            </a:r>
            <a:br>
              <a:rPr lang="ru-RU" sz="2800" b="1" dirty="0" smtClean="0">
                <a:solidFill>
                  <a:schemeClr val="tx2"/>
                </a:solidFill>
              </a:rPr>
            </a:br>
            <a:r>
              <a:rPr lang="ru-RU" sz="2800" b="1" dirty="0" smtClean="0">
                <a:solidFill>
                  <a:schemeClr val="tx2"/>
                </a:solidFill>
              </a:rPr>
              <a:t/>
            </a:r>
            <a:br>
              <a:rPr lang="ru-RU" sz="2800" b="1" dirty="0" smtClean="0">
                <a:solidFill>
                  <a:schemeClr val="tx2"/>
                </a:solidFill>
              </a:rPr>
            </a:br>
            <a:r>
              <a:rPr lang="ru-RU" sz="2800" b="1" dirty="0" smtClean="0">
                <a:solidFill>
                  <a:schemeClr val="tx2"/>
                </a:solidFill>
              </a:rPr>
              <a:t/>
            </a:r>
            <a:br>
              <a:rPr lang="ru-RU" sz="2800" b="1" dirty="0" smtClean="0">
                <a:solidFill>
                  <a:schemeClr val="tx2"/>
                </a:solidFill>
              </a:rPr>
            </a:br>
            <a:r>
              <a:rPr lang="ru-RU" sz="2800" b="1" dirty="0" smtClean="0">
                <a:solidFill>
                  <a:schemeClr val="tx2"/>
                </a:solidFill>
              </a:rPr>
              <a:t>Методика проведения специальной оценки условий </a:t>
            </a:r>
            <a:r>
              <a:rPr lang="ru-RU" sz="2800" b="1" dirty="0" smtClean="0">
                <a:solidFill>
                  <a:schemeClr val="tx2"/>
                </a:solidFill>
              </a:rPr>
              <a:t>труда</a:t>
            </a:r>
            <a:br>
              <a:rPr lang="ru-RU" sz="2800" b="1" dirty="0" smtClean="0">
                <a:solidFill>
                  <a:schemeClr val="tx2"/>
                </a:solidFill>
              </a:rPr>
            </a:br>
            <a:r>
              <a:rPr lang="ru-RU" sz="2800" b="1" dirty="0" smtClean="0">
                <a:solidFill>
                  <a:schemeClr val="tx2"/>
                </a:solidFill>
              </a:rPr>
              <a:t>Положение о государственной экспертизе условий труда</a:t>
            </a:r>
            <a:r>
              <a:rPr lang="ru-RU" sz="2800" b="1" dirty="0" smtClean="0">
                <a:solidFill>
                  <a:schemeClr val="tx2"/>
                </a:solidFill>
              </a:rPr>
              <a:t/>
            </a:r>
            <a:br>
              <a:rPr lang="ru-RU" sz="2800" b="1" dirty="0" smtClean="0">
                <a:solidFill>
                  <a:schemeClr val="tx2"/>
                </a:solidFill>
              </a:rPr>
            </a:br>
            <a:r>
              <a:rPr lang="ru-RU" sz="2800" b="1" dirty="0" smtClean="0">
                <a:solidFill>
                  <a:schemeClr val="tx2"/>
                </a:solidFill>
              </a:rPr>
              <a:t/>
            </a:r>
            <a:br>
              <a:rPr lang="ru-RU" sz="2800" b="1" dirty="0" smtClean="0">
                <a:solidFill>
                  <a:schemeClr val="tx2"/>
                </a:solidFill>
              </a:rPr>
            </a:br>
            <a:r>
              <a:rPr lang="ru-RU" sz="2800" b="1" dirty="0" smtClean="0">
                <a:solidFill>
                  <a:schemeClr val="tx2"/>
                </a:solidFill>
              </a:rPr>
              <a:t/>
            </a:r>
            <a:br>
              <a:rPr lang="ru-RU" sz="2800" b="1" dirty="0" smtClean="0">
                <a:solidFill>
                  <a:schemeClr val="tx2"/>
                </a:solidFill>
              </a:rPr>
            </a:br>
            <a:r>
              <a:rPr lang="ru-RU" sz="2800" b="1" dirty="0" smtClean="0">
                <a:solidFill>
                  <a:schemeClr val="tx2"/>
                </a:solidFill>
              </a:rPr>
              <a:t/>
            </a:r>
            <a:br>
              <a:rPr lang="ru-RU" sz="2800" b="1" dirty="0" smtClean="0">
                <a:solidFill>
                  <a:schemeClr val="tx2"/>
                </a:solidFill>
              </a:rPr>
            </a:br>
            <a:endParaRPr lang="ru-RU" sz="2800" b="1" dirty="0" smtClean="0">
              <a:solidFill>
                <a:schemeClr val="tx2"/>
              </a:solidFill>
            </a:endParaRPr>
          </a:p>
        </p:txBody>
      </p:sp>
      <p:pic>
        <p:nvPicPr>
          <p:cNvPr id="2061" name="Picture 13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6288355"/>
            <a:ext cx="1208758" cy="5696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4" name="Picture 16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1187625" y="6309304"/>
            <a:ext cx="1008111" cy="54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5" name="Picture 17"/>
          <p:cNvPicPr>
            <a:picLocks noChangeAspect="1" noChangeArrowheads="1"/>
          </p:cNvPicPr>
          <p:nvPr/>
        </p:nvPicPr>
        <p:blipFill>
          <a:blip r:embed="rId5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2195736" y="6309321"/>
            <a:ext cx="1424350" cy="548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6" name="Picture 18"/>
          <p:cNvPicPr>
            <a:picLocks noChangeAspect="1" noChangeArrowheads="1"/>
          </p:cNvPicPr>
          <p:nvPr/>
        </p:nvPicPr>
        <p:blipFill>
          <a:blip r:embed="rId6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3563888" y="6371106"/>
            <a:ext cx="1296144" cy="4868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Picture 13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4860032" y="6288354"/>
            <a:ext cx="1208758" cy="5696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Picture 16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6047657" y="6309303"/>
            <a:ext cx="1008111" cy="54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Picture 17"/>
          <p:cNvPicPr>
            <a:picLocks noChangeAspect="1" noChangeArrowheads="1"/>
          </p:cNvPicPr>
          <p:nvPr/>
        </p:nvPicPr>
        <p:blipFill>
          <a:blip r:embed="rId5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055768" y="6309320"/>
            <a:ext cx="1424350" cy="548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" name="Picture 18"/>
          <p:cNvPicPr>
            <a:picLocks noChangeAspect="1" noChangeArrowheads="1"/>
          </p:cNvPicPr>
          <p:nvPr/>
        </p:nvPicPr>
        <p:blipFill>
          <a:blip r:embed="rId6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 r="44438"/>
          <a:stretch>
            <a:fillRect/>
          </a:stretch>
        </p:blipFill>
        <p:spPr bwMode="auto">
          <a:xfrm>
            <a:off x="8423920" y="6381328"/>
            <a:ext cx="720080" cy="4868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9" name="Picture 1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492500" y="333375"/>
            <a:ext cx="1801813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971550" y="4797425"/>
            <a:ext cx="7632700" cy="9223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b="1" i="1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Директор Департамента условий и охраны труда </a:t>
            </a:r>
          </a:p>
          <a:p>
            <a:pPr>
              <a:defRPr/>
            </a:pPr>
            <a:r>
              <a:rPr lang="ru-RU" b="1" i="1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Корж Валерий Анатольевич</a:t>
            </a:r>
          </a:p>
          <a:p>
            <a:pPr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Номер слайда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DAC109D-FF4C-419D-BB26-F806D3104F73}" type="slidenum">
              <a:rPr lang="ru-RU" sz="1800" smtClean="0">
                <a:solidFill>
                  <a:srgbClr val="626262"/>
                </a:solidFill>
                <a:latin typeface="Arial Black" pitchFamily="34" charset="0"/>
                <a:cs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ru-RU" sz="1800" smtClean="0">
              <a:solidFill>
                <a:srgbClr val="626262"/>
              </a:solidFill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26627" name="Заголовок 1"/>
          <p:cNvSpPr>
            <a:spLocks noGrp="1"/>
          </p:cNvSpPr>
          <p:nvPr>
            <p:ph type="title"/>
          </p:nvPr>
        </p:nvSpPr>
        <p:spPr>
          <a:xfrm>
            <a:off x="468313" y="188913"/>
            <a:ext cx="8207375" cy="936625"/>
          </a:xfrm>
        </p:spPr>
        <p:txBody>
          <a:bodyPr/>
          <a:lstStyle/>
          <a:p>
            <a:r>
              <a:rPr lang="ru-RU" sz="1800" b="1" smtClean="0">
                <a:solidFill>
                  <a:schemeClr val="tx2"/>
                </a:solidFill>
                <a:latin typeface="Helios"/>
              </a:rPr>
              <a:t>КЛАССИФИКАТОР ВРЕДНЫХ И (ИЛИ) ОПАСНЫХ ПРОИЗВОДСТВЕНЫХ ФАКТОРОВ</a:t>
            </a:r>
          </a:p>
        </p:txBody>
      </p:sp>
      <p:pic>
        <p:nvPicPr>
          <p:cNvPr id="26628" name="Picture 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0113" y="6364288"/>
            <a:ext cx="1800225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9" name="Прямоугольник 7"/>
          <p:cNvSpPr>
            <a:spLocks noChangeArrowheads="1"/>
          </p:cNvSpPr>
          <p:nvPr/>
        </p:nvSpPr>
        <p:spPr bwMode="auto">
          <a:xfrm>
            <a:off x="2700338" y="6742113"/>
            <a:ext cx="3930650" cy="115887"/>
          </a:xfrm>
          <a:prstGeom prst="rect">
            <a:avLst/>
          </a:prstGeom>
          <a:gradFill rotWithShape="1">
            <a:gsLst>
              <a:gs pos="0">
                <a:srgbClr val="003C73">
                  <a:alpha val="60001"/>
                </a:srgbClr>
              </a:gs>
              <a:gs pos="100000">
                <a:srgbClr val="001C35">
                  <a:alpha val="79999"/>
                </a:srgbClr>
              </a:gs>
            </a:gsLst>
            <a:lin ang="5400000" scaled="1"/>
          </a:gradFill>
          <a:ln w="2540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ru-RU" sz="1400" b="1">
              <a:solidFill>
                <a:srgbClr val="FFFFFF"/>
              </a:solidFill>
              <a:latin typeface="Calibri" pitchFamily="34" charset="0"/>
            </a:endParaRPr>
          </a:p>
        </p:txBody>
      </p:sp>
      <p:pic>
        <p:nvPicPr>
          <p:cNvPr id="26630" name="Picture 1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1225" y="0"/>
            <a:ext cx="1428750" cy="11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6588125" y="6742113"/>
            <a:ext cx="71438" cy="115887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b="1" dirty="0"/>
          </a:p>
        </p:txBody>
      </p:sp>
      <p:graphicFrame>
        <p:nvGraphicFramePr>
          <p:cNvPr id="12" name="Схема 11"/>
          <p:cNvGraphicFramePr/>
          <p:nvPr/>
        </p:nvGraphicFramePr>
        <p:xfrm>
          <a:off x="467544" y="1397000"/>
          <a:ext cx="8064896" cy="4624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Овал 14"/>
          <p:cNvSpPr/>
          <p:nvPr/>
        </p:nvSpPr>
        <p:spPr>
          <a:xfrm>
            <a:off x="549275" y="1773238"/>
            <a:ext cx="1862138" cy="1150937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schemeClr val="tx2"/>
                </a:solidFill>
              </a:rPr>
              <a:t>Температура воздуха</a:t>
            </a:r>
          </a:p>
        </p:txBody>
      </p:sp>
      <p:sp>
        <p:nvSpPr>
          <p:cNvPr id="16" name="Овал 15"/>
          <p:cNvSpPr/>
          <p:nvPr/>
        </p:nvSpPr>
        <p:spPr>
          <a:xfrm>
            <a:off x="2339975" y="2636838"/>
            <a:ext cx="2016125" cy="1152525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schemeClr val="tx2"/>
                </a:solidFill>
              </a:rPr>
              <a:t>Относительная влажность воздуха</a:t>
            </a:r>
          </a:p>
        </p:txBody>
      </p:sp>
      <p:sp>
        <p:nvSpPr>
          <p:cNvPr id="17" name="Овал 16"/>
          <p:cNvSpPr/>
          <p:nvPr/>
        </p:nvSpPr>
        <p:spPr>
          <a:xfrm>
            <a:off x="6372225" y="1844675"/>
            <a:ext cx="2016125" cy="1152525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schemeClr val="tx2"/>
                </a:solidFill>
              </a:rPr>
              <a:t>Тепловое излучение</a:t>
            </a:r>
          </a:p>
        </p:txBody>
      </p:sp>
      <p:sp>
        <p:nvSpPr>
          <p:cNvPr id="18" name="Овал 17"/>
          <p:cNvSpPr/>
          <p:nvPr/>
        </p:nvSpPr>
        <p:spPr>
          <a:xfrm>
            <a:off x="4572000" y="2636838"/>
            <a:ext cx="2016125" cy="1152525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schemeClr val="tx2"/>
                </a:solidFill>
              </a:rPr>
              <a:t>Скорость движения воздуха</a:t>
            </a:r>
          </a:p>
        </p:txBody>
      </p:sp>
      <p:sp>
        <p:nvSpPr>
          <p:cNvPr id="27654" name="Номер слайда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30885EDF-2F7E-4620-A749-EAE26A8F84B1}" type="slidenum">
              <a:rPr lang="ru-RU" sz="1800" smtClean="0">
                <a:solidFill>
                  <a:srgbClr val="626262"/>
                </a:solidFill>
                <a:latin typeface="Arial Black" pitchFamily="34" charset="0"/>
                <a:cs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ru-RU" sz="1800" smtClean="0">
              <a:solidFill>
                <a:srgbClr val="626262"/>
              </a:solidFill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27655" name="Заголовок 1"/>
          <p:cNvSpPr>
            <a:spLocks noGrp="1"/>
          </p:cNvSpPr>
          <p:nvPr>
            <p:ph type="title"/>
          </p:nvPr>
        </p:nvSpPr>
        <p:spPr>
          <a:xfrm>
            <a:off x="468313" y="188913"/>
            <a:ext cx="8207375" cy="576262"/>
          </a:xfrm>
        </p:spPr>
        <p:txBody>
          <a:bodyPr/>
          <a:lstStyle/>
          <a:p>
            <a:r>
              <a:rPr lang="ru-RU" sz="1600" b="1" smtClean="0">
                <a:solidFill>
                  <a:schemeClr val="tx2"/>
                </a:solidFill>
                <a:latin typeface="Helios"/>
              </a:rPr>
              <a:t>КЛАССИФИКАТОР ВРЕДНЫХ И (ИЛИ) ОПАСНЫХ ПРОИЗВОДСТВЕНЫХ ФАКТОРОВ</a:t>
            </a:r>
          </a:p>
        </p:txBody>
      </p:sp>
      <p:pic>
        <p:nvPicPr>
          <p:cNvPr id="27656" name="Picture 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0113" y="6364288"/>
            <a:ext cx="1800225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7" name="Прямоугольник 7"/>
          <p:cNvSpPr>
            <a:spLocks noChangeArrowheads="1"/>
          </p:cNvSpPr>
          <p:nvPr/>
        </p:nvSpPr>
        <p:spPr bwMode="auto">
          <a:xfrm>
            <a:off x="2700338" y="6742113"/>
            <a:ext cx="3930650" cy="115887"/>
          </a:xfrm>
          <a:prstGeom prst="rect">
            <a:avLst/>
          </a:prstGeom>
          <a:gradFill rotWithShape="1">
            <a:gsLst>
              <a:gs pos="0">
                <a:srgbClr val="003C73">
                  <a:alpha val="60001"/>
                </a:srgbClr>
              </a:gs>
              <a:gs pos="100000">
                <a:srgbClr val="001C35">
                  <a:alpha val="79999"/>
                </a:srgbClr>
              </a:gs>
            </a:gsLst>
            <a:lin ang="5400000" scaled="1"/>
          </a:gradFill>
          <a:ln w="2540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ru-RU" sz="1400" b="1">
              <a:solidFill>
                <a:srgbClr val="FFFFFF"/>
              </a:solidFill>
              <a:latin typeface="Calibri" pitchFamily="34" charset="0"/>
            </a:endParaRPr>
          </a:p>
        </p:txBody>
      </p:sp>
      <p:pic>
        <p:nvPicPr>
          <p:cNvPr id="27658" name="Picture 1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1225" y="0"/>
            <a:ext cx="1428750" cy="11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6588125" y="6742113"/>
            <a:ext cx="71438" cy="115887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b="1" dirty="0"/>
          </a:p>
        </p:txBody>
      </p:sp>
      <p:grpSp>
        <p:nvGrpSpPr>
          <p:cNvPr id="27660" name="Группа 9"/>
          <p:cNvGrpSpPr>
            <a:grpSpLocks/>
          </p:cNvGrpSpPr>
          <p:nvPr/>
        </p:nvGrpSpPr>
        <p:grpSpPr bwMode="auto">
          <a:xfrm>
            <a:off x="2195513" y="1196975"/>
            <a:ext cx="4464050" cy="1624013"/>
            <a:chOff x="2736303" y="-328401"/>
            <a:chExt cx="2429792" cy="1624795"/>
          </a:xfrm>
        </p:grpSpPr>
        <p:sp>
          <p:nvSpPr>
            <p:cNvPr id="13" name="Овал 12"/>
            <p:cNvSpPr/>
            <p:nvPr/>
          </p:nvSpPr>
          <p:spPr>
            <a:xfrm>
              <a:off x="2736303" y="-328401"/>
              <a:ext cx="2429792" cy="1624795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4" name="Овал 4"/>
            <p:cNvSpPr/>
            <p:nvPr/>
          </p:nvSpPr>
          <p:spPr>
            <a:xfrm>
              <a:off x="3092304" y="-90161"/>
              <a:ext cx="1717790" cy="114831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25400" tIns="25400" rIns="25400" bIns="25400" spcCol="1270" anchor="ctr"/>
            <a:lstStyle/>
            <a:p>
              <a:pPr algn="ctr" defTabSz="8890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2000" dirty="0">
                  <a:solidFill>
                    <a:schemeClr val="tx2"/>
                  </a:solidFill>
                </a:rPr>
                <a:t>Параметры микроклимата</a:t>
              </a:r>
            </a:p>
          </p:txBody>
        </p:sp>
      </p:grpSp>
      <p:sp>
        <p:nvSpPr>
          <p:cNvPr id="31" name="TextBox 30"/>
          <p:cNvSpPr txBox="1"/>
          <p:nvPr/>
        </p:nvSpPr>
        <p:spPr>
          <a:xfrm>
            <a:off x="468313" y="4508500"/>
            <a:ext cx="8280400" cy="11699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>
              <a:defRPr/>
            </a:pPr>
            <a:r>
              <a:rPr lang="ru-RU" sz="1400" dirty="0">
                <a:solidFill>
                  <a:srgbClr val="7030A0"/>
                </a:solidFill>
              </a:rPr>
              <a:t>Идентифицируется как вредный и (или) опасный фактор на рабочих местах, расположенных в закрытых производственных помещениях, на которых имеется технологическое оборудование, являющееся искусственным источником тепла и (или) холода (за исключением климатического оборудования, не используемого в технологическом процессе и предназначенного для создания комфортных условий труда)</a:t>
            </a:r>
            <a:endParaRPr lang="ru-RU" sz="1400" dirty="0">
              <a:solidFill>
                <a:srgbClr val="7030A0"/>
              </a:solidFill>
              <a:latin typeface="+mn-lt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Номер слайда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5A05B36-016C-4D45-A1F4-2D2B6E866A79}" type="slidenum">
              <a:rPr lang="ru-RU" sz="1800" smtClean="0">
                <a:solidFill>
                  <a:srgbClr val="626262"/>
                </a:solidFill>
                <a:latin typeface="Arial Black" pitchFamily="34" charset="0"/>
                <a:cs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ru-RU" sz="1800" smtClean="0">
              <a:solidFill>
                <a:srgbClr val="626262"/>
              </a:solidFill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28675" name="Заголовок 1"/>
          <p:cNvSpPr>
            <a:spLocks noGrp="1"/>
          </p:cNvSpPr>
          <p:nvPr>
            <p:ph type="title"/>
          </p:nvPr>
        </p:nvSpPr>
        <p:spPr>
          <a:xfrm>
            <a:off x="468313" y="188913"/>
            <a:ext cx="8207375" cy="576262"/>
          </a:xfrm>
        </p:spPr>
        <p:txBody>
          <a:bodyPr/>
          <a:lstStyle/>
          <a:p>
            <a:r>
              <a:rPr lang="ru-RU" sz="1600" b="1" smtClean="0">
                <a:solidFill>
                  <a:schemeClr val="tx2"/>
                </a:solidFill>
                <a:latin typeface="Helios"/>
              </a:rPr>
              <a:t>КЛАССИФИКАТОР ВРЕДНЫХ И (ИЛИ) ОПАСНЫХ ПРОИЗВОДСТВЕНЫХ ФАКТОРОВ</a:t>
            </a:r>
          </a:p>
        </p:txBody>
      </p:sp>
      <p:pic>
        <p:nvPicPr>
          <p:cNvPr id="28676" name="Picture 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0113" y="6364288"/>
            <a:ext cx="1800225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7" name="Прямоугольник 7"/>
          <p:cNvSpPr>
            <a:spLocks noChangeArrowheads="1"/>
          </p:cNvSpPr>
          <p:nvPr/>
        </p:nvSpPr>
        <p:spPr bwMode="auto">
          <a:xfrm>
            <a:off x="2700338" y="6742113"/>
            <a:ext cx="3930650" cy="115887"/>
          </a:xfrm>
          <a:prstGeom prst="rect">
            <a:avLst/>
          </a:prstGeom>
          <a:gradFill rotWithShape="1">
            <a:gsLst>
              <a:gs pos="0">
                <a:srgbClr val="003C73">
                  <a:alpha val="60001"/>
                </a:srgbClr>
              </a:gs>
              <a:gs pos="100000">
                <a:srgbClr val="001C35">
                  <a:alpha val="79999"/>
                </a:srgbClr>
              </a:gs>
            </a:gsLst>
            <a:lin ang="5400000" scaled="1"/>
          </a:gradFill>
          <a:ln w="2540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ru-RU" sz="1400" b="1">
              <a:solidFill>
                <a:srgbClr val="FFFFFF"/>
              </a:solidFill>
              <a:latin typeface="Calibri" pitchFamily="34" charset="0"/>
            </a:endParaRPr>
          </a:p>
        </p:txBody>
      </p:sp>
      <p:pic>
        <p:nvPicPr>
          <p:cNvPr id="28678" name="Picture 1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1225" y="0"/>
            <a:ext cx="1428750" cy="11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6588125" y="6742113"/>
            <a:ext cx="71438" cy="115887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b="1" dirty="0"/>
          </a:p>
        </p:txBody>
      </p:sp>
      <p:sp>
        <p:nvSpPr>
          <p:cNvPr id="31" name="TextBox 30"/>
          <p:cNvSpPr txBox="1"/>
          <p:nvPr/>
        </p:nvSpPr>
        <p:spPr>
          <a:xfrm>
            <a:off x="684213" y="4437063"/>
            <a:ext cx="8280400" cy="11699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>
              <a:defRPr/>
            </a:pPr>
            <a:r>
              <a:rPr lang="ru-RU" sz="1400" dirty="0">
                <a:solidFill>
                  <a:srgbClr val="7030A0"/>
                </a:solidFill>
              </a:rPr>
              <a:t>Идентифицируются как вредные и (или) опасные факторы только на рабочих местах, на которых осуществляется добыча, обогащение, производство и использование в технологическом процессе пылящих веществ, относящихся к АПФД, а также эксплуатируется оборудование, работа на котором сопровождается выделением АПФД (пыли, содержащие природные и искусственные минеральные волокна, угольная пыль)</a:t>
            </a:r>
            <a:endParaRPr lang="ru-RU" sz="1400" dirty="0">
              <a:solidFill>
                <a:srgbClr val="7030A0"/>
              </a:solidFill>
              <a:latin typeface="+mn-lt"/>
            </a:endParaRPr>
          </a:p>
        </p:txBody>
      </p:sp>
      <p:grpSp>
        <p:nvGrpSpPr>
          <p:cNvPr id="28681" name="Группа 22"/>
          <p:cNvGrpSpPr>
            <a:grpSpLocks/>
          </p:cNvGrpSpPr>
          <p:nvPr/>
        </p:nvGrpSpPr>
        <p:grpSpPr bwMode="auto">
          <a:xfrm>
            <a:off x="1763713" y="1412875"/>
            <a:ext cx="5472112" cy="2520950"/>
            <a:chOff x="504051" y="447818"/>
            <a:chExt cx="2420311" cy="1810951"/>
          </a:xfrm>
        </p:grpSpPr>
        <p:sp>
          <p:nvSpPr>
            <p:cNvPr id="24" name="Овал 23"/>
            <p:cNvSpPr/>
            <p:nvPr/>
          </p:nvSpPr>
          <p:spPr>
            <a:xfrm>
              <a:off x="504051" y="447818"/>
              <a:ext cx="2420311" cy="1810951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5" name="Овал 4"/>
            <p:cNvSpPr/>
            <p:nvPr/>
          </p:nvSpPr>
          <p:spPr>
            <a:xfrm>
              <a:off x="858637" y="712390"/>
              <a:ext cx="1711140" cy="1281807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lIns="20320" tIns="20320" rIns="20320" bIns="20320" spcCol="1270" anchor="ctr"/>
            <a:lstStyle/>
            <a:p>
              <a:pPr algn="ctr" defTabSz="7112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2000" dirty="0">
                  <a:solidFill>
                    <a:schemeClr val="tx2"/>
                  </a:solidFill>
                </a:rPr>
                <a:t>Аэрозоли преимущественно </a:t>
              </a:r>
              <a:r>
                <a:rPr lang="ru-RU" sz="2000" dirty="0" err="1">
                  <a:solidFill>
                    <a:schemeClr val="tx2"/>
                  </a:solidFill>
                </a:rPr>
                <a:t>фиброгенного</a:t>
              </a:r>
              <a:r>
                <a:rPr lang="ru-RU" sz="2000" dirty="0">
                  <a:solidFill>
                    <a:schemeClr val="tx2"/>
                  </a:solidFill>
                </a:rPr>
                <a:t> действия (АПФД)</a:t>
              </a:r>
            </a:p>
          </p:txBody>
        </p:sp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Номер слайда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4F90EEAD-E048-4D53-A992-E0CE1ADBBDCC}" type="slidenum">
              <a:rPr lang="ru-RU" sz="1800" smtClean="0">
                <a:solidFill>
                  <a:srgbClr val="626262"/>
                </a:solidFill>
                <a:latin typeface="Arial Black" pitchFamily="34" charset="0"/>
                <a:cs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13</a:t>
            </a:fld>
            <a:endParaRPr lang="ru-RU" sz="1800" smtClean="0">
              <a:solidFill>
                <a:srgbClr val="626262"/>
              </a:solidFill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29699" name="Заголовок 1"/>
          <p:cNvSpPr>
            <a:spLocks noGrp="1"/>
          </p:cNvSpPr>
          <p:nvPr>
            <p:ph type="title"/>
          </p:nvPr>
        </p:nvSpPr>
        <p:spPr>
          <a:xfrm>
            <a:off x="468313" y="188913"/>
            <a:ext cx="8207375" cy="576262"/>
          </a:xfrm>
        </p:spPr>
        <p:txBody>
          <a:bodyPr/>
          <a:lstStyle/>
          <a:p>
            <a:r>
              <a:rPr lang="ru-RU" sz="1600" b="1" smtClean="0">
                <a:solidFill>
                  <a:schemeClr val="tx2"/>
                </a:solidFill>
                <a:latin typeface="Helios"/>
              </a:rPr>
              <a:t>КЛАССИФИКАТОР ВРЕДНЫХ И (ИЛИ) ОПАСНЫХ ПРОИЗВОДСТВЕНЫХ ФАКТОРОВ</a:t>
            </a:r>
          </a:p>
        </p:txBody>
      </p:sp>
      <p:pic>
        <p:nvPicPr>
          <p:cNvPr id="29700" name="Picture 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0113" y="6364288"/>
            <a:ext cx="1800225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701" name="Прямоугольник 7"/>
          <p:cNvSpPr>
            <a:spLocks noChangeArrowheads="1"/>
          </p:cNvSpPr>
          <p:nvPr/>
        </p:nvSpPr>
        <p:spPr bwMode="auto">
          <a:xfrm>
            <a:off x="2700338" y="6742113"/>
            <a:ext cx="3930650" cy="115887"/>
          </a:xfrm>
          <a:prstGeom prst="rect">
            <a:avLst/>
          </a:prstGeom>
          <a:gradFill rotWithShape="1">
            <a:gsLst>
              <a:gs pos="0">
                <a:srgbClr val="003C73">
                  <a:alpha val="60001"/>
                </a:srgbClr>
              </a:gs>
              <a:gs pos="100000">
                <a:srgbClr val="001C35">
                  <a:alpha val="79999"/>
                </a:srgbClr>
              </a:gs>
            </a:gsLst>
            <a:lin ang="5400000" scaled="1"/>
          </a:gradFill>
          <a:ln w="2540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ru-RU" sz="1400" b="1">
              <a:solidFill>
                <a:srgbClr val="FFFFFF"/>
              </a:solidFill>
              <a:latin typeface="Calibri" pitchFamily="34" charset="0"/>
            </a:endParaRPr>
          </a:p>
        </p:txBody>
      </p:sp>
      <p:pic>
        <p:nvPicPr>
          <p:cNvPr id="29702" name="Picture 1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1225" y="0"/>
            <a:ext cx="1428750" cy="11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6588125" y="6742113"/>
            <a:ext cx="71438" cy="115887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b="1" dirty="0"/>
          </a:p>
        </p:txBody>
      </p:sp>
      <p:sp>
        <p:nvSpPr>
          <p:cNvPr id="15" name="Овал 14"/>
          <p:cNvSpPr/>
          <p:nvPr/>
        </p:nvSpPr>
        <p:spPr>
          <a:xfrm>
            <a:off x="755650" y="2060575"/>
            <a:ext cx="1860550" cy="1150938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b="1" dirty="0" err="1">
              <a:solidFill>
                <a:schemeClr val="tx2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 err="1">
                <a:solidFill>
                  <a:schemeClr val="tx2"/>
                </a:solidFill>
              </a:rPr>
              <a:t>Шум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b="1" dirty="0" err="1">
              <a:solidFill>
                <a:schemeClr val="tx2"/>
              </a:solidFill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2124075" y="2924175"/>
            <a:ext cx="2016125" cy="1152525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 err="1">
                <a:solidFill>
                  <a:schemeClr val="tx2"/>
                </a:solidFill>
              </a:rPr>
              <a:t>Инфразвук</a:t>
            </a:r>
          </a:p>
        </p:txBody>
      </p:sp>
      <p:sp>
        <p:nvSpPr>
          <p:cNvPr id="17" name="Овал 16"/>
          <p:cNvSpPr/>
          <p:nvPr/>
        </p:nvSpPr>
        <p:spPr>
          <a:xfrm>
            <a:off x="5795963" y="2132013"/>
            <a:ext cx="2016125" cy="1152525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schemeClr val="tx2"/>
                </a:solidFill>
              </a:rPr>
              <a:t>Общая и локальная вибрация</a:t>
            </a:r>
          </a:p>
        </p:txBody>
      </p:sp>
      <p:sp>
        <p:nvSpPr>
          <p:cNvPr id="18" name="Овал 17"/>
          <p:cNvSpPr/>
          <p:nvPr/>
        </p:nvSpPr>
        <p:spPr>
          <a:xfrm>
            <a:off x="4284663" y="2924175"/>
            <a:ext cx="2017712" cy="1152525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 err="1">
                <a:solidFill>
                  <a:schemeClr val="tx2"/>
                </a:solidFill>
              </a:rPr>
              <a:t>Ультразвук воздушный</a:t>
            </a:r>
          </a:p>
        </p:txBody>
      </p:sp>
      <p:sp>
        <p:nvSpPr>
          <p:cNvPr id="29708" name="TextBox 30"/>
          <p:cNvSpPr txBox="1">
            <a:spLocks noChangeArrowheads="1"/>
          </p:cNvSpPr>
          <p:nvPr/>
        </p:nvSpPr>
        <p:spPr bwMode="auto">
          <a:xfrm>
            <a:off x="468313" y="4686300"/>
            <a:ext cx="82804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1600">
                <a:solidFill>
                  <a:srgbClr val="7030A0"/>
                </a:solidFill>
              </a:rPr>
              <a:t>Идентифицируются как вредные и (или) опасные факторы только на рабочих местах производственных помещений, на которых имеется технологическое оборудование, являющееся  источником указанных виброакустических факторов</a:t>
            </a:r>
          </a:p>
        </p:txBody>
      </p:sp>
      <p:grpSp>
        <p:nvGrpSpPr>
          <p:cNvPr id="29709" name="Группа 22"/>
          <p:cNvGrpSpPr>
            <a:grpSpLocks/>
          </p:cNvGrpSpPr>
          <p:nvPr/>
        </p:nvGrpSpPr>
        <p:grpSpPr bwMode="auto">
          <a:xfrm>
            <a:off x="2411413" y="1412875"/>
            <a:ext cx="3671887" cy="1811338"/>
            <a:chOff x="4824534" y="447827"/>
            <a:chExt cx="2841221" cy="1810940"/>
          </a:xfrm>
        </p:grpSpPr>
        <p:sp>
          <p:nvSpPr>
            <p:cNvPr id="24" name="Овал 23"/>
            <p:cNvSpPr/>
            <p:nvPr/>
          </p:nvSpPr>
          <p:spPr>
            <a:xfrm>
              <a:off x="4824534" y="447827"/>
              <a:ext cx="2841221" cy="1810940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5" name="Овал 4"/>
            <p:cNvSpPr/>
            <p:nvPr/>
          </p:nvSpPr>
          <p:spPr>
            <a:xfrm>
              <a:off x="5240951" y="712882"/>
              <a:ext cx="2008386" cy="1280831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lIns="22860" tIns="22860" rIns="22860" bIns="22860" spcCol="1270" anchor="ctr"/>
            <a:lstStyle/>
            <a:p>
              <a:pPr algn="ctr" defTabSz="8001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2000" dirty="0" err="1">
                  <a:solidFill>
                    <a:schemeClr val="tx2"/>
                  </a:solidFill>
                </a:rPr>
                <a:t>Виброакустические факторы</a:t>
              </a:r>
            </a:p>
          </p:txBody>
        </p:sp>
      </p:grp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Номер слайда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5BF8985-6BE3-4448-BA5C-3188134AF3C2}" type="slidenum">
              <a:rPr lang="ru-RU" sz="1800" smtClean="0">
                <a:solidFill>
                  <a:srgbClr val="626262"/>
                </a:solidFill>
                <a:latin typeface="Arial Black" pitchFamily="34" charset="0"/>
                <a:cs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14</a:t>
            </a:fld>
            <a:endParaRPr lang="ru-RU" sz="1800" smtClean="0">
              <a:solidFill>
                <a:srgbClr val="626262"/>
              </a:solidFill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30723" name="Заголовок 1"/>
          <p:cNvSpPr>
            <a:spLocks noGrp="1"/>
          </p:cNvSpPr>
          <p:nvPr>
            <p:ph type="title"/>
          </p:nvPr>
        </p:nvSpPr>
        <p:spPr>
          <a:xfrm>
            <a:off x="468313" y="188913"/>
            <a:ext cx="8207375" cy="576262"/>
          </a:xfrm>
        </p:spPr>
        <p:txBody>
          <a:bodyPr/>
          <a:lstStyle/>
          <a:p>
            <a:r>
              <a:rPr lang="ru-RU" sz="1600" b="1" smtClean="0">
                <a:solidFill>
                  <a:schemeClr val="tx2"/>
                </a:solidFill>
                <a:latin typeface="Helios"/>
              </a:rPr>
              <a:t>КЛАССИФИКАТОР ВРЕДНЫХ И (ИЛИ) ОПАСНЫХ ПРОИЗВОДСТВЕНЫХ ФАКТОРОВ</a:t>
            </a:r>
          </a:p>
        </p:txBody>
      </p:sp>
      <p:pic>
        <p:nvPicPr>
          <p:cNvPr id="30724" name="Picture 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0113" y="6364288"/>
            <a:ext cx="1800225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5" name="Прямоугольник 7"/>
          <p:cNvSpPr>
            <a:spLocks noChangeArrowheads="1"/>
          </p:cNvSpPr>
          <p:nvPr/>
        </p:nvSpPr>
        <p:spPr bwMode="auto">
          <a:xfrm>
            <a:off x="2700338" y="6742113"/>
            <a:ext cx="3930650" cy="115887"/>
          </a:xfrm>
          <a:prstGeom prst="rect">
            <a:avLst/>
          </a:prstGeom>
          <a:gradFill rotWithShape="1">
            <a:gsLst>
              <a:gs pos="0">
                <a:srgbClr val="003C73">
                  <a:alpha val="60001"/>
                </a:srgbClr>
              </a:gs>
              <a:gs pos="100000">
                <a:srgbClr val="001C35">
                  <a:alpha val="79999"/>
                </a:srgbClr>
              </a:gs>
            </a:gsLst>
            <a:lin ang="5400000" scaled="1"/>
          </a:gradFill>
          <a:ln w="2540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ru-RU" sz="1400" b="1">
              <a:solidFill>
                <a:srgbClr val="FFFFFF"/>
              </a:solidFill>
              <a:latin typeface="Calibri" pitchFamily="34" charset="0"/>
            </a:endParaRPr>
          </a:p>
        </p:txBody>
      </p:sp>
      <p:pic>
        <p:nvPicPr>
          <p:cNvPr id="30726" name="Picture 1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1225" y="0"/>
            <a:ext cx="1428750" cy="11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6588125" y="6742113"/>
            <a:ext cx="71438" cy="115887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b="1" dirty="0"/>
          </a:p>
        </p:txBody>
      </p:sp>
      <p:sp>
        <p:nvSpPr>
          <p:cNvPr id="15" name="Овал 14"/>
          <p:cNvSpPr/>
          <p:nvPr/>
        </p:nvSpPr>
        <p:spPr>
          <a:xfrm>
            <a:off x="468313" y="1916113"/>
            <a:ext cx="2592387" cy="1368425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 err="1">
                <a:solidFill>
                  <a:schemeClr val="tx2"/>
                </a:solidFill>
              </a:rPr>
              <a:t>Освещенность рабочей поверхности при искусственном освещении</a:t>
            </a:r>
          </a:p>
        </p:txBody>
      </p:sp>
      <p:sp>
        <p:nvSpPr>
          <p:cNvPr id="16" name="Овал 15"/>
          <p:cNvSpPr/>
          <p:nvPr/>
        </p:nvSpPr>
        <p:spPr>
          <a:xfrm>
            <a:off x="3276600" y="2636838"/>
            <a:ext cx="2376488" cy="1223962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 err="1">
                <a:solidFill>
                  <a:schemeClr val="tx2"/>
                </a:solidFill>
              </a:rPr>
              <a:t>Прямая блесткость</a:t>
            </a:r>
          </a:p>
        </p:txBody>
      </p:sp>
      <p:sp>
        <p:nvSpPr>
          <p:cNvPr id="18" name="Овал 17"/>
          <p:cNvSpPr/>
          <p:nvPr/>
        </p:nvSpPr>
        <p:spPr>
          <a:xfrm>
            <a:off x="5724525" y="1844675"/>
            <a:ext cx="2447925" cy="1439863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 err="1">
                <a:solidFill>
                  <a:schemeClr val="tx2"/>
                </a:solidFill>
              </a:rPr>
              <a:t>Отраженная блесткость</a:t>
            </a:r>
          </a:p>
        </p:txBody>
      </p:sp>
      <p:sp>
        <p:nvSpPr>
          <p:cNvPr id="30731" name="TextBox 30"/>
          <p:cNvSpPr txBox="1">
            <a:spLocks noChangeArrowheads="1"/>
          </p:cNvSpPr>
          <p:nvPr/>
        </p:nvSpPr>
        <p:spPr bwMode="auto">
          <a:xfrm>
            <a:off x="468313" y="4365625"/>
            <a:ext cx="82804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1400">
                <a:solidFill>
                  <a:srgbClr val="7030A0"/>
                </a:solidFill>
              </a:rPr>
              <a:t>Идентифицируются как вредные и (или) опасные факторы только при выполнении прецизионных работ с величиной объектов различения менее 0,5 мм, при наличии слепящих источников света, при проведении работ с объектами различения и рабочими поверхностями, обладающими направленно-рассеянным и смешанным отражением, а также на рабочих местах, на которых проводятся работы на высоте, существует опасность травмирования работников вследствие воздействия движущихся частей машин и механизмов, транспортных средств</a:t>
            </a:r>
          </a:p>
        </p:txBody>
      </p:sp>
      <p:grpSp>
        <p:nvGrpSpPr>
          <p:cNvPr id="30732" name="Группа 22"/>
          <p:cNvGrpSpPr>
            <a:grpSpLocks/>
          </p:cNvGrpSpPr>
          <p:nvPr/>
        </p:nvGrpSpPr>
        <p:grpSpPr bwMode="auto">
          <a:xfrm>
            <a:off x="2627313" y="981075"/>
            <a:ext cx="3600450" cy="1779588"/>
            <a:chOff x="648079" y="2248021"/>
            <a:chExt cx="2304267" cy="1779393"/>
          </a:xfrm>
        </p:grpSpPr>
        <p:sp>
          <p:nvSpPr>
            <p:cNvPr id="24" name="Овал 23"/>
            <p:cNvSpPr/>
            <p:nvPr/>
          </p:nvSpPr>
          <p:spPr>
            <a:xfrm>
              <a:off x="648079" y="2248021"/>
              <a:ext cx="2304267" cy="1779393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5" name="Овал 4"/>
            <p:cNvSpPr/>
            <p:nvPr/>
          </p:nvSpPr>
          <p:spPr>
            <a:xfrm>
              <a:off x="985388" y="2508342"/>
              <a:ext cx="1629649" cy="125875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lIns="25400" tIns="25400" rIns="25400" bIns="25400" spcCol="1270" anchor="ctr"/>
            <a:lstStyle/>
            <a:p>
              <a:pPr algn="ctr" defTabSz="8001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2000" b="1" dirty="0">
                  <a:solidFill>
                    <a:schemeClr val="tx2"/>
                  </a:solidFill>
                </a:rPr>
                <a:t>Световая среда</a:t>
              </a:r>
            </a:p>
          </p:txBody>
        </p:sp>
      </p:grp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Номер слайда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E940352-AC30-4685-97FE-EB94CDCC882D}" type="slidenum">
              <a:rPr lang="ru-RU" sz="1800" smtClean="0">
                <a:solidFill>
                  <a:srgbClr val="626262"/>
                </a:solidFill>
                <a:latin typeface="Arial Black" pitchFamily="34" charset="0"/>
                <a:cs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15</a:t>
            </a:fld>
            <a:endParaRPr lang="ru-RU" sz="1800" smtClean="0">
              <a:solidFill>
                <a:srgbClr val="626262"/>
              </a:solidFill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31747" name="Заголовок 1"/>
          <p:cNvSpPr>
            <a:spLocks noGrp="1"/>
          </p:cNvSpPr>
          <p:nvPr>
            <p:ph type="title"/>
          </p:nvPr>
        </p:nvSpPr>
        <p:spPr>
          <a:xfrm>
            <a:off x="468313" y="188913"/>
            <a:ext cx="8207375" cy="576262"/>
          </a:xfrm>
        </p:spPr>
        <p:txBody>
          <a:bodyPr/>
          <a:lstStyle/>
          <a:p>
            <a:r>
              <a:rPr lang="ru-RU" sz="1600" b="1" smtClean="0">
                <a:solidFill>
                  <a:schemeClr val="tx2"/>
                </a:solidFill>
                <a:latin typeface="Helios"/>
              </a:rPr>
              <a:t>КЛАССИФИКАТОР ВРЕДНЫХ И (ИЛИ) ОПАСНЫХ ПРОИЗВОДСТВЕНЫХ ФАКТОРОВ</a:t>
            </a:r>
          </a:p>
        </p:txBody>
      </p:sp>
      <p:pic>
        <p:nvPicPr>
          <p:cNvPr id="31748" name="Picture 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0113" y="6364288"/>
            <a:ext cx="1800225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49" name="Прямоугольник 7"/>
          <p:cNvSpPr>
            <a:spLocks noChangeArrowheads="1"/>
          </p:cNvSpPr>
          <p:nvPr/>
        </p:nvSpPr>
        <p:spPr bwMode="auto">
          <a:xfrm>
            <a:off x="2700338" y="6742113"/>
            <a:ext cx="3930650" cy="115887"/>
          </a:xfrm>
          <a:prstGeom prst="rect">
            <a:avLst/>
          </a:prstGeom>
          <a:gradFill rotWithShape="1">
            <a:gsLst>
              <a:gs pos="0">
                <a:srgbClr val="003C73">
                  <a:alpha val="60001"/>
                </a:srgbClr>
              </a:gs>
              <a:gs pos="100000">
                <a:srgbClr val="001C35">
                  <a:alpha val="79999"/>
                </a:srgbClr>
              </a:gs>
            </a:gsLst>
            <a:lin ang="5400000" scaled="1"/>
          </a:gradFill>
          <a:ln w="2540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ru-RU" sz="1400" b="1">
              <a:solidFill>
                <a:srgbClr val="FFFFFF"/>
              </a:solidFill>
              <a:latin typeface="Calibri" pitchFamily="34" charset="0"/>
            </a:endParaRPr>
          </a:p>
        </p:txBody>
      </p:sp>
      <p:pic>
        <p:nvPicPr>
          <p:cNvPr id="31750" name="Picture 1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1225" y="0"/>
            <a:ext cx="1428750" cy="11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6588125" y="6742113"/>
            <a:ext cx="71438" cy="115887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b="1" dirty="0"/>
          </a:p>
        </p:txBody>
      </p:sp>
      <p:sp>
        <p:nvSpPr>
          <p:cNvPr id="15" name="Овал 14"/>
          <p:cNvSpPr/>
          <p:nvPr/>
        </p:nvSpPr>
        <p:spPr>
          <a:xfrm>
            <a:off x="5867400" y="2276475"/>
            <a:ext cx="3025775" cy="1223963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 err="1">
                <a:solidFill>
                  <a:schemeClr val="tx2"/>
                </a:solidFill>
              </a:rPr>
              <a:t>Переменное электромагнитное поле (промышленная частота 50 Гц)</a:t>
            </a:r>
          </a:p>
        </p:txBody>
      </p:sp>
      <p:sp>
        <p:nvSpPr>
          <p:cNvPr id="16" name="Овал 15"/>
          <p:cNvSpPr/>
          <p:nvPr/>
        </p:nvSpPr>
        <p:spPr>
          <a:xfrm>
            <a:off x="107950" y="2205038"/>
            <a:ext cx="2735263" cy="1296987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 err="1">
                <a:solidFill>
                  <a:schemeClr val="tx2"/>
                </a:solidFill>
              </a:rPr>
              <a:t>Переменное электромагнитное поле радиочастного диапозона</a:t>
            </a:r>
          </a:p>
        </p:txBody>
      </p:sp>
      <p:sp>
        <p:nvSpPr>
          <p:cNvPr id="17" name="Овал 16"/>
          <p:cNvSpPr/>
          <p:nvPr/>
        </p:nvSpPr>
        <p:spPr>
          <a:xfrm>
            <a:off x="4570413" y="3214688"/>
            <a:ext cx="2017712" cy="1150937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 err="1">
                <a:solidFill>
                  <a:schemeClr val="tx2"/>
                </a:solidFill>
              </a:rPr>
              <a:t>Постоянное магнитное поле</a:t>
            </a:r>
          </a:p>
        </p:txBody>
      </p:sp>
      <p:sp>
        <p:nvSpPr>
          <p:cNvPr id="18" name="Овал 17"/>
          <p:cNvSpPr/>
          <p:nvPr/>
        </p:nvSpPr>
        <p:spPr>
          <a:xfrm>
            <a:off x="2484438" y="3213100"/>
            <a:ext cx="2016125" cy="1152525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 err="1">
                <a:solidFill>
                  <a:schemeClr val="tx2"/>
                </a:solidFill>
              </a:rPr>
              <a:t>Электростатическое поле</a:t>
            </a:r>
          </a:p>
        </p:txBody>
      </p:sp>
      <p:sp>
        <p:nvSpPr>
          <p:cNvPr id="31756" name="TextBox 30"/>
          <p:cNvSpPr txBox="1">
            <a:spLocks noChangeArrowheads="1"/>
          </p:cNvSpPr>
          <p:nvPr/>
        </p:nvSpPr>
        <p:spPr bwMode="auto">
          <a:xfrm>
            <a:off x="468313" y="4797425"/>
            <a:ext cx="82804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1400">
                <a:solidFill>
                  <a:srgbClr val="7030A0"/>
                </a:solidFill>
              </a:rPr>
              <a:t>За исключением рабочих мест, на которых работники исключительно заняты на персональных электронно-вычислительных машинах (персональных компьютерах) и (или) эксплуатируют аппараты копировально-множительной техники настольного типа, единичные стационарные копировально-множительные аппараты, используемые периодически для нужд самой организации, иную офисную организационную технику, а также бытовую технику, не используемую в технологическом процессе производства</a:t>
            </a:r>
          </a:p>
        </p:txBody>
      </p:sp>
      <p:grpSp>
        <p:nvGrpSpPr>
          <p:cNvPr id="31757" name="Группа 22"/>
          <p:cNvGrpSpPr>
            <a:grpSpLocks/>
          </p:cNvGrpSpPr>
          <p:nvPr/>
        </p:nvGrpSpPr>
        <p:grpSpPr bwMode="auto">
          <a:xfrm>
            <a:off x="2555875" y="1268413"/>
            <a:ext cx="4032250" cy="1941512"/>
            <a:chOff x="2520278" y="3010645"/>
            <a:chExt cx="2957883" cy="1942043"/>
          </a:xfrm>
        </p:grpSpPr>
        <p:sp>
          <p:nvSpPr>
            <p:cNvPr id="24" name="Овал 23"/>
            <p:cNvSpPr/>
            <p:nvPr/>
          </p:nvSpPr>
          <p:spPr>
            <a:xfrm>
              <a:off x="2520278" y="3010645"/>
              <a:ext cx="2957883" cy="1942043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5" name="Овал 4"/>
            <p:cNvSpPr/>
            <p:nvPr/>
          </p:nvSpPr>
          <p:spPr>
            <a:xfrm>
              <a:off x="2953480" y="3294885"/>
              <a:ext cx="2091479" cy="1373564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lIns="25400" tIns="25400" rIns="25400" bIns="25400" spcCol="1270" anchor="ctr"/>
            <a:lstStyle/>
            <a:p>
              <a:pPr algn="ctr" defTabSz="8001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2000" dirty="0" err="1">
                  <a:solidFill>
                    <a:schemeClr val="tx2"/>
                  </a:solidFill>
                </a:rPr>
                <a:t>Неионизирующие излучения</a:t>
              </a:r>
            </a:p>
          </p:txBody>
        </p:sp>
      </p:grpSp>
      <p:sp>
        <p:nvSpPr>
          <p:cNvPr id="29" name="Овал 28"/>
          <p:cNvSpPr/>
          <p:nvPr/>
        </p:nvSpPr>
        <p:spPr>
          <a:xfrm>
            <a:off x="1116013" y="981075"/>
            <a:ext cx="2017712" cy="1152525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 err="1">
                <a:solidFill>
                  <a:schemeClr val="tx2"/>
                </a:solidFill>
              </a:rPr>
              <a:t>Ультрафиолетовое излучение</a:t>
            </a:r>
          </a:p>
        </p:txBody>
      </p:sp>
      <p:sp>
        <p:nvSpPr>
          <p:cNvPr id="34" name="Овал 33"/>
          <p:cNvSpPr/>
          <p:nvPr/>
        </p:nvSpPr>
        <p:spPr>
          <a:xfrm>
            <a:off x="5795963" y="908050"/>
            <a:ext cx="2016125" cy="1152525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 err="1">
                <a:solidFill>
                  <a:schemeClr val="tx2"/>
                </a:solidFill>
              </a:rPr>
              <a:t>Лазерное излучение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Номер слайда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17DD013-067C-43E9-9668-9A12CA3FC636}" type="slidenum">
              <a:rPr lang="ru-RU" sz="1800" smtClean="0">
                <a:solidFill>
                  <a:srgbClr val="626262"/>
                </a:solidFill>
                <a:latin typeface="Arial Black" pitchFamily="34" charset="0"/>
                <a:cs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16</a:t>
            </a:fld>
            <a:endParaRPr lang="ru-RU" sz="1800" smtClean="0">
              <a:solidFill>
                <a:srgbClr val="626262"/>
              </a:solidFill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32771" name="Заголовок 1"/>
          <p:cNvSpPr>
            <a:spLocks noGrp="1"/>
          </p:cNvSpPr>
          <p:nvPr>
            <p:ph type="title"/>
          </p:nvPr>
        </p:nvSpPr>
        <p:spPr>
          <a:xfrm>
            <a:off x="468313" y="188913"/>
            <a:ext cx="8207375" cy="576262"/>
          </a:xfrm>
        </p:spPr>
        <p:txBody>
          <a:bodyPr/>
          <a:lstStyle/>
          <a:p>
            <a:r>
              <a:rPr lang="ru-RU" sz="1600" b="1" smtClean="0">
                <a:solidFill>
                  <a:schemeClr val="tx2"/>
                </a:solidFill>
                <a:latin typeface="Helios"/>
              </a:rPr>
              <a:t>КЛАССИФИКАТОР ВРЕДНЫХ И (ИЛИ) ОПАСНЫХ ПРОИЗВОДСТВЕНЫХ ФАКТОРОВ</a:t>
            </a:r>
          </a:p>
        </p:txBody>
      </p:sp>
      <p:pic>
        <p:nvPicPr>
          <p:cNvPr id="32772" name="Picture 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0113" y="6364288"/>
            <a:ext cx="1800225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3" name="Прямоугольник 7"/>
          <p:cNvSpPr>
            <a:spLocks noChangeArrowheads="1"/>
          </p:cNvSpPr>
          <p:nvPr/>
        </p:nvSpPr>
        <p:spPr bwMode="auto">
          <a:xfrm>
            <a:off x="2700338" y="6742113"/>
            <a:ext cx="3930650" cy="115887"/>
          </a:xfrm>
          <a:prstGeom prst="rect">
            <a:avLst/>
          </a:prstGeom>
          <a:gradFill rotWithShape="1">
            <a:gsLst>
              <a:gs pos="0">
                <a:srgbClr val="003C73">
                  <a:alpha val="60001"/>
                </a:srgbClr>
              </a:gs>
              <a:gs pos="100000">
                <a:srgbClr val="001C35">
                  <a:alpha val="79999"/>
                </a:srgbClr>
              </a:gs>
            </a:gsLst>
            <a:lin ang="5400000" scaled="1"/>
          </a:gradFill>
          <a:ln w="2540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ru-RU" sz="1400" b="1">
              <a:solidFill>
                <a:srgbClr val="FFFFFF"/>
              </a:solidFill>
              <a:latin typeface="Calibri" pitchFamily="34" charset="0"/>
            </a:endParaRPr>
          </a:p>
        </p:txBody>
      </p:sp>
      <p:pic>
        <p:nvPicPr>
          <p:cNvPr id="32774" name="Picture 1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1225" y="0"/>
            <a:ext cx="1428750" cy="11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6588125" y="6742113"/>
            <a:ext cx="71438" cy="115887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b="1" dirty="0"/>
          </a:p>
        </p:txBody>
      </p:sp>
      <p:sp>
        <p:nvSpPr>
          <p:cNvPr id="26" name="Овал 25"/>
          <p:cNvSpPr/>
          <p:nvPr/>
        </p:nvSpPr>
        <p:spPr>
          <a:xfrm>
            <a:off x="323850" y="2708275"/>
            <a:ext cx="3240088" cy="1295400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 err="1">
                <a:solidFill>
                  <a:schemeClr val="tx2"/>
                </a:solidFill>
              </a:rPr>
              <a:t>Рентгеновское, гамма – и нейтронное излучение</a:t>
            </a:r>
          </a:p>
        </p:txBody>
      </p:sp>
      <p:sp>
        <p:nvSpPr>
          <p:cNvPr id="29" name="Овал 28"/>
          <p:cNvSpPr/>
          <p:nvPr/>
        </p:nvSpPr>
        <p:spPr>
          <a:xfrm>
            <a:off x="3851275" y="2565400"/>
            <a:ext cx="5040313" cy="1368425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schemeClr val="tx2"/>
                </a:solidFill>
              </a:rPr>
              <a:t>Радиоактивное загрязнение производственных помещений, элементов производственного оборудования, средств индивидуальной защиты и кожных покровов работников</a:t>
            </a:r>
          </a:p>
        </p:txBody>
      </p:sp>
      <p:sp>
        <p:nvSpPr>
          <p:cNvPr id="32778" name="Прямоугольник 31"/>
          <p:cNvSpPr>
            <a:spLocks noChangeArrowheads="1"/>
          </p:cNvSpPr>
          <p:nvPr/>
        </p:nvSpPr>
        <p:spPr bwMode="auto">
          <a:xfrm>
            <a:off x="323850" y="4581525"/>
            <a:ext cx="8712200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1400">
                <a:solidFill>
                  <a:srgbClr val="7030A0"/>
                </a:solidFill>
              </a:rPr>
              <a:t>Идентифицируются как вредные и (или) опасные факторы только на рабочих местах, на которых осуществляется   добыча, обогащение, производство и использование в технологическом процессе радиоактивных веществ  и изотопов, а также при эксплуатации оборудования, создающего ионизирующее излучение</a:t>
            </a:r>
          </a:p>
        </p:txBody>
      </p:sp>
      <p:grpSp>
        <p:nvGrpSpPr>
          <p:cNvPr id="32779" name="Группа 22"/>
          <p:cNvGrpSpPr>
            <a:grpSpLocks/>
          </p:cNvGrpSpPr>
          <p:nvPr/>
        </p:nvGrpSpPr>
        <p:grpSpPr bwMode="auto">
          <a:xfrm>
            <a:off x="1619250" y="1196975"/>
            <a:ext cx="3887788" cy="1755775"/>
            <a:chOff x="4896544" y="2248028"/>
            <a:chExt cx="2642626" cy="1754537"/>
          </a:xfrm>
        </p:grpSpPr>
        <p:sp>
          <p:nvSpPr>
            <p:cNvPr id="24" name="Овал 23"/>
            <p:cNvSpPr/>
            <p:nvPr/>
          </p:nvSpPr>
          <p:spPr>
            <a:xfrm>
              <a:off x="4896544" y="2248028"/>
              <a:ext cx="2642626" cy="1754537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5" name="Овал 4"/>
            <p:cNvSpPr/>
            <p:nvPr/>
          </p:nvSpPr>
          <p:spPr>
            <a:xfrm>
              <a:off x="5283928" y="2505022"/>
              <a:ext cx="1867858" cy="124055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lIns="25400" tIns="25400" rIns="25400" bIns="25400" spcCol="1270" anchor="ctr"/>
            <a:lstStyle/>
            <a:p>
              <a:pPr algn="ctr" defTabSz="8001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2000" dirty="0" err="1">
                  <a:solidFill>
                    <a:schemeClr val="tx2"/>
                  </a:solidFill>
                </a:rPr>
                <a:t>Ионизирующие излучения</a:t>
              </a:r>
            </a:p>
          </p:txBody>
        </p:sp>
      </p:grp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Номер слайда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4781809-51E7-4D95-B582-FB0B0747FBD5}" type="slidenum">
              <a:rPr lang="ru-RU" sz="1800" smtClean="0">
                <a:solidFill>
                  <a:srgbClr val="626262"/>
                </a:solidFill>
                <a:latin typeface="Arial Black" pitchFamily="34" charset="0"/>
                <a:cs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17</a:t>
            </a:fld>
            <a:endParaRPr lang="ru-RU" sz="1800" smtClean="0">
              <a:solidFill>
                <a:srgbClr val="626262"/>
              </a:solidFill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33795" name="Заголовок 1"/>
          <p:cNvSpPr>
            <a:spLocks noGrp="1"/>
          </p:cNvSpPr>
          <p:nvPr>
            <p:ph type="title"/>
          </p:nvPr>
        </p:nvSpPr>
        <p:spPr>
          <a:xfrm>
            <a:off x="468313" y="44450"/>
            <a:ext cx="8207375" cy="792163"/>
          </a:xfrm>
        </p:spPr>
        <p:txBody>
          <a:bodyPr/>
          <a:lstStyle/>
          <a:p>
            <a:r>
              <a:rPr lang="ru-RU" sz="1800" b="1" smtClean="0">
                <a:solidFill>
                  <a:schemeClr val="tx2"/>
                </a:solidFill>
                <a:latin typeface="Helios"/>
              </a:rPr>
              <a:t>КЛАССИФИКАТОР ВРЕДНЫХ И (ИЛИ) ОПАСНЫХ ПРОИЗВОДСТВЕНЫХ ФАКТОРОВ</a:t>
            </a:r>
          </a:p>
        </p:txBody>
      </p:sp>
      <p:pic>
        <p:nvPicPr>
          <p:cNvPr id="33796" name="Picture 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0113" y="6364288"/>
            <a:ext cx="1800225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7" name="Прямоугольник 7"/>
          <p:cNvSpPr>
            <a:spLocks noChangeArrowheads="1"/>
          </p:cNvSpPr>
          <p:nvPr/>
        </p:nvSpPr>
        <p:spPr bwMode="auto">
          <a:xfrm>
            <a:off x="2700338" y="6742113"/>
            <a:ext cx="3930650" cy="115887"/>
          </a:xfrm>
          <a:prstGeom prst="rect">
            <a:avLst/>
          </a:prstGeom>
          <a:gradFill rotWithShape="1">
            <a:gsLst>
              <a:gs pos="0">
                <a:srgbClr val="003C73">
                  <a:alpha val="60001"/>
                </a:srgbClr>
              </a:gs>
              <a:gs pos="100000">
                <a:srgbClr val="001C35">
                  <a:alpha val="79999"/>
                </a:srgbClr>
              </a:gs>
            </a:gsLst>
            <a:lin ang="5400000" scaled="1"/>
          </a:gradFill>
          <a:ln w="2540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ru-RU" sz="1400" b="1">
              <a:solidFill>
                <a:srgbClr val="FFFFFF"/>
              </a:solidFill>
              <a:latin typeface="Calibri" pitchFamily="34" charset="0"/>
            </a:endParaRPr>
          </a:p>
        </p:txBody>
      </p:sp>
      <p:pic>
        <p:nvPicPr>
          <p:cNvPr id="33798" name="Picture 1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1225" y="0"/>
            <a:ext cx="1428750" cy="11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6588125" y="6742113"/>
            <a:ext cx="71438" cy="115887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b="1" dirty="0"/>
          </a:p>
        </p:txBody>
      </p:sp>
      <p:graphicFrame>
        <p:nvGraphicFramePr>
          <p:cNvPr id="10" name="Схема 9"/>
          <p:cNvGraphicFramePr/>
          <p:nvPr/>
        </p:nvGraphicFramePr>
        <p:xfrm>
          <a:off x="251520" y="764704"/>
          <a:ext cx="8352928" cy="46805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33801" name="TextBox 8"/>
          <p:cNvSpPr txBox="1">
            <a:spLocks noChangeArrowheads="1"/>
          </p:cNvSpPr>
          <p:nvPr/>
        </p:nvSpPr>
        <p:spPr bwMode="auto">
          <a:xfrm>
            <a:off x="179388" y="5407025"/>
            <a:ext cx="8640762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endParaRPr lang="ru-RU" sz="1200">
              <a:solidFill>
                <a:schemeClr val="tx2"/>
              </a:solidFill>
            </a:endParaRPr>
          </a:p>
          <a:p>
            <a:pPr algn="just"/>
            <a:r>
              <a:rPr lang="ru-RU" sz="1200">
                <a:solidFill>
                  <a:srgbClr val="7030A0"/>
                </a:solidFill>
              </a:rPr>
              <a:t>Идентифицируются как вредные и (или) опасные факторы только на рабочих местах при добыче, обогащении, химическом синтезе, использовании в технологическом процессе и/или химическом анализе химических веществ и смесей, выделении химических веществ в ходе технологического процесса, а также при производстве веществ биологической природы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Номер слайда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1F8D460-9A8F-49E4-8FE7-E0E07614F54C}" type="slidenum">
              <a:rPr lang="ru-RU" sz="1800" smtClean="0">
                <a:solidFill>
                  <a:srgbClr val="626262"/>
                </a:solidFill>
                <a:latin typeface="Arial Black" pitchFamily="34" charset="0"/>
                <a:cs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18</a:t>
            </a:fld>
            <a:endParaRPr lang="ru-RU" sz="1800" smtClean="0">
              <a:solidFill>
                <a:srgbClr val="626262"/>
              </a:solidFill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34819" name="Заголовок 1"/>
          <p:cNvSpPr>
            <a:spLocks noGrp="1"/>
          </p:cNvSpPr>
          <p:nvPr>
            <p:ph type="title"/>
          </p:nvPr>
        </p:nvSpPr>
        <p:spPr>
          <a:xfrm>
            <a:off x="468313" y="188913"/>
            <a:ext cx="8207375" cy="792162"/>
          </a:xfrm>
        </p:spPr>
        <p:txBody>
          <a:bodyPr/>
          <a:lstStyle/>
          <a:p>
            <a:r>
              <a:rPr lang="ru-RU" sz="1800" b="1" smtClean="0">
                <a:solidFill>
                  <a:schemeClr val="tx2"/>
                </a:solidFill>
                <a:latin typeface="Helios"/>
              </a:rPr>
              <a:t>КЛАССИФИКАТОР ВРЕДНЫХ И (ИЛИ) ОПАСНЫХ ПРОИЗВОДСТВЕНЫХ ФАКТОРОВ</a:t>
            </a:r>
          </a:p>
        </p:txBody>
      </p:sp>
      <p:pic>
        <p:nvPicPr>
          <p:cNvPr id="34820" name="Picture 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0113" y="6364288"/>
            <a:ext cx="1800225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1" name="Прямоугольник 7"/>
          <p:cNvSpPr>
            <a:spLocks noChangeArrowheads="1"/>
          </p:cNvSpPr>
          <p:nvPr/>
        </p:nvSpPr>
        <p:spPr bwMode="auto">
          <a:xfrm>
            <a:off x="2700338" y="6742113"/>
            <a:ext cx="3930650" cy="115887"/>
          </a:xfrm>
          <a:prstGeom prst="rect">
            <a:avLst/>
          </a:prstGeom>
          <a:gradFill rotWithShape="1">
            <a:gsLst>
              <a:gs pos="0">
                <a:srgbClr val="003C73">
                  <a:alpha val="60001"/>
                </a:srgbClr>
              </a:gs>
              <a:gs pos="100000">
                <a:srgbClr val="001C35">
                  <a:alpha val="79999"/>
                </a:srgbClr>
              </a:gs>
            </a:gsLst>
            <a:lin ang="5400000" scaled="1"/>
          </a:gradFill>
          <a:ln w="2540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ru-RU" sz="1400" b="1">
              <a:solidFill>
                <a:srgbClr val="FFFFFF"/>
              </a:solidFill>
              <a:latin typeface="Calibri" pitchFamily="34" charset="0"/>
            </a:endParaRPr>
          </a:p>
        </p:txBody>
      </p:sp>
      <p:pic>
        <p:nvPicPr>
          <p:cNvPr id="34822" name="Picture 1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1225" y="0"/>
            <a:ext cx="1428750" cy="11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6588125" y="6742113"/>
            <a:ext cx="71438" cy="115887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b="1" dirty="0"/>
          </a:p>
        </p:txBody>
      </p:sp>
      <p:graphicFrame>
        <p:nvGraphicFramePr>
          <p:cNvPr id="12" name="Схема 11"/>
          <p:cNvGraphicFramePr/>
          <p:nvPr/>
        </p:nvGraphicFramePr>
        <p:xfrm>
          <a:off x="251520" y="1052736"/>
          <a:ext cx="8640960" cy="46085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34825" name="TextBox 8"/>
          <p:cNvSpPr txBox="1">
            <a:spLocks noChangeArrowheads="1"/>
          </p:cNvSpPr>
          <p:nvPr/>
        </p:nvSpPr>
        <p:spPr bwMode="auto">
          <a:xfrm>
            <a:off x="179388" y="4292600"/>
            <a:ext cx="4176712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1100">
                <a:solidFill>
                  <a:srgbClr val="7030A0"/>
                </a:solidFill>
              </a:rPr>
              <a:t>* Идентифицируются как вредные и (или) опасные факторы только на рабочих местах, на которых осуществляется   производство бактериальных препаратов, изучение и анализ патогенных микроорганизмов</a:t>
            </a:r>
          </a:p>
        </p:txBody>
      </p:sp>
      <p:sp>
        <p:nvSpPr>
          <p:cNvPr id="34826" name="TextBox 8"/>
          <p:cNvSpPr txBox="1">
            <a:spLocks noChangeArrowheads="1"/>
          </p:cNvSpPr>
          <p:nvPr/>
        </p:nvSpPr>
        <p:spPr bwMode="auto">
          <a:xfrm>
            <a:off x="250825" y="5229225"/>
            <a:ext cx="5041900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1100">
                <a:solidFill>
                  <a:srgbClr val="7030A0"/>
                </a:solidFill>
              </a:rPr>
              <a:t>** Санитарно-эпидемиологические правила СН 1.3.1285-03. «Безопасность работы с микроорганизмами I  и II групп патогенности (опасности)», введенные в действие постановлением Главного государственного санитарного врача Российской Федерации от 15 апреля 2003 г. № 42  (зарегистрировано Минюстом России 15 мая 2003 г. № 4545 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Номер слайда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6817F60-7A61-44C4-AA4F-36D6D66E46B6}" type="slidenum">
              <a:rPr lang="ru-RU" sz="1800" smtClean="0">
                <a:solidFill>
                  <a:srgbClr val="626262"/>
                </a:solidFill>
                <a:latin typeface="Arial Black" pitchFamily="34" charset="0"/>
                <a:cs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19</a:t>
            </a:fld>
            <a:endParaRPr lang="ru-RU" sz="1800" smtClean="0">
              <a:solidFill>
                <a:srgbClr val="626262"/>
              </a:solidFill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35843" name="Заголовок 1"/>
          <p:cNvSpPr>
            <a:spLocks noGrp="1"/>
          </p:cNvSpPr>
          <p:nvPr>
            <p:ph type="title"/>
          </p:nvPr>
        </p:nvSpPr>
        <p:spPr>
          <a:xfrm>
            <a:off x="468313" y="188913"/>
            <a:ext cx="8207375" cy="1079500"/>
          </a:xfrm>
        </p:spPr>
        <p:txBody>
          <a:bodyPr/>
          <a:lstStyle/>
          <a:p>
            <a:r>
              <a:rPr lang="ru-RU" sz="2000" b="1" smtClean="0">
                <a:solidFill>
                  <a:schemeClr val="tx2"/>
                </a:solidFill>
                <a:latin typeface="Helios"/>
              </a:rPr>
              <a:t>КЛАССИФИКАТОР ВРЕДНЫХ И (ИЛИ) ОПАСНЫХ ПРОИЗВОДСТВЕНЫХ ФАКТОРОВ</a:t>
            </a:r>
          </a:p>
        </p:txBody>
      </p:sp>
      <p:pic>
        <p:nvPicPr>
          <p:cNvPr id="35844" name="Picture 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00113" y="6364288"/>
            <a:ext cx="1800225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5" name="Прямоугольник 7"/>
          <p:cNvSpPr>
            <a:spLocks noChangeArrowheads="1"/>
          </p:cNvSpPr>
          <p:nvPr/>
        </p:nvSpPr>
        <p:spPr bwMode="auto">
          <a:xfrm>
            <a:off x="2700338" y="6742113"/>
            <a:ext cx="3930650" cy="115887"/>
          </a:xfrm>
          <a:prstGeom prst="rect">
            <a:avLst/>
          </a:prstGeom>
          <a:gradFill rotWithShape="1">
            <a:gsLst>
              <a:gs pos="0">
                <a:srgbClr val="003C73">
                  <a:alpha val="60001"/>
                </a:srgbClr>
              </a:gs>
              <a:gs pos="100000">
                <a:srgbClr val="001C35">
                  <a:alpha val="79999"/>
                </a:srgbClr>
              </a:gs>
            </a:gsLst>
            <a:lin ang="5400000" scaled="1"/>
          </a:gradFill>
          <a:ln w="2540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ru-RU" sz="1400" b="1">
              <a:solidFill>
                <a:srgbClr val="FFFFFF"/>
              </a:solidFill>
              <a:latin typeface="Calibri" pitchFamily="34" charset="0"/>
            </a:endParaRPr>
          </a:p>
        </p:txBody>
      </p:sp>
      <p:pic>
        <p:nvPicPr>
          <p:cNvPr id="35846" name="Picture 1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11225" y="0"/>
            <a:ext cx="1428750" cy="11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6588125" y="6742113"/>
            <a:ext cx="71438" cy="115887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b="1" dirty="0"/>
          </a:p>
        </p:txBody>
      </p:sp>
      <p:graphicFrame>
        <p:nvGraphicFramePr>
          <p:cNvPr id="9" name="Схема 8"/>
          <p:cNvGraphicFramePr/>
          <p:nvPr/>
        </p:nvGraphicFramePr>
        <p:xfrm>
          <a:off x="1475656" y="1397000"/>
          <a:ext cx="7296472" cy="48403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250825" y="1700213"/>
            <a:ext cx="3600450" cy="24622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>
              <a:defRPr/>
            </a:pPr>
            <a:r>
              <a:rPr lang="ru-RU" sz="1400" dirty="0">
                <a:solidFill>
                  <a:srgbClr val="7030A0"/>
                </a:solidFill>
              </a:rPr>
              <a:t>Идентифицируются как вредные и (или) опасные факторы только на рабочих местах, на которых работниками осуществляется выполнение обусловленных технологическим процессом (трудовой функцией) работ по поднятию и переноске грузов вручную, работ в вынужденном положении или положении «стоя», при перемещении в пространстве более 5 км за рабочий день (смену)</a:t>
            </a:r>
            <a:endParaRPr lang="ru-RU" sz="1400" dirty="0">
              <a:solidFill>
                <a:srgbClr val="7030A0"/>
              </a:solidFill>
              <a:latin typeface="+mj-lt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Номер слайда 4"/>
          <p:cNvSpPr>
            <a:spLocks noGrp="1"/>
          </p:cNvSpPr>
          <p:nvPr>
            <p:ph type="sldNum" sz="quarter" idx="12"/>
          </p:nvPr>
        </p:nvSpPr>
        <p:spPr bwMode="auto">
          <a:xfrm>
            <a:off x="8172450" y="6356350"/>
            <a:ext cx="514350" cy="365125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</a:pPr>
            <a:fld id="{C9D09872-B44F-4258-AE1F-6C0FB432D400}" type="slidenum">
              <a:rPr lang="ru-RU" sz="1800" smtClean="0">
                <a:solidFill>
                  <a:srgbClr val="626262"/>
                </a:solidFill>
                <a:latin typeface="Arial Black" pitchFamily="34" charset="0"/>
                <a:cs typeface="Arial" pitchFamily="34" charset="0"/>
              </a:rPr>
              <a:pPr fontAlgn="base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None/>
              </a:pPr>
              <a:t>2</a:t>
            </a:fld>
            <a:endParaRPr lang="ru-RU" sz="1800" smtClean="0">
              <a:solidFill>
                <a:srgbClr val="626262"/>
              </a:solidFill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20483" name="Заголовок 1"/>
          <p:cNvSpPr>
            <a:spLocks/>
          </p:cNvSpPr>
          <p:nvPr/>
        </p:nvSpPr>
        <p:spPr bwMode="auto">
          <a:xfrm>
            <a:off x="287338" y="331788"/>
            <a:ext cx="8856662" cy="433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1600" b="1" dirty="0">
                <a:solidFill>
                  <a:schemeClr val="tx2"/>
                </a:solidFill>
                <a:latin typeface="Helios"/>
                <a:ea typeface="+mj-ea"/>
                <a:cs typeface="+mj-cs"/>
              </a:rPr>
              <a:t>ПРОЕКТЫ НОРМАТИВНЫХ ПРАВОВЫХ АКТОВ, РАЗРАБОТАННЫЕ В РАЗВИТИЕ ФЕДЕРАЛЬНОГО ЗАКОНА «О СПЕЦИАЛЬНОЙ ОЦЕНКЕ УСЛОВИЙ ТРУДА</a:t>
            </a:r>
            <a:endParaRPr lang="ru-RU" sz="1600" b="1" dirty="0">
              <a:solidFill>
                <a:schemeClr val="tx2"/>
              </a:solidFill>
              <a:latin typeface="Helios"/>
            </a:endParaRPr>
          </a:p>
        </p:txBody>
      </p:sp>
      <p:sp>
        <p:nvSpPr>
          <p:cNvPr id="6148" name="Прямоугольник 7"/>
          <p:cNvSpPr>
            <a:spLocks noChangeArrowheads="1"/>
          </p:cNvSpPr>
          <p:nvPr/>
        </p:nvSpPr>
        <p:spPr bwMode="auto">
          <a:xfrm>
            <a:off x="2700338" y="6742113"/>
            <a:ext cx="3930650" cy="115887"/>
          </a:xfrm>
          <a:prstGeom prst="rect">
            <a:avLst/>
          </a:prstGeom>
          <a:gradFill rotWithShape="1">
            <a:gsLst>
              <a:gs pos="0">
                <a:srgbClr val="003C73">
                  <a:alpha val="60001"/>
                </a:srgbClr>
              </a:gs>
              <a:gs pos="100000">
                <a:srgbClr val="001C35">
                  <a:alpha val="79999"/>
                </a:srgbClr>
              </a:gs>
            </a:gsLst>
            <a:lin ang="5400000" scaled="1"/>
          </a:gradFill>
          <a:ln w="2540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ru-RU" sz="1400" b="1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588125" y="6742113"/>
            <a:ext cx="71438" cy="115887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b="1" dirty="0"/>
          </a:p>
        </p:txBody>
      </p:sp>
      <p:pic>
        <p:nvPicPr>
          <p:cNvPr id="6150" name="Picture 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0113" y="6364288"/>
            <a:ext cx="1800225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1" name="Picture 1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1225" y="0"/>
            <a:ext cx="1428750" cy="11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6" name="Схема 15"/>
          <p:cNvGraphicFramePr/>
          <p:nvPr/>
        </p:nvGraphicFramePr>
        <p:xfrm>
          <a:off x="323528" y="980728"/>
          <a:ext cx="8640960" cy="53285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Номер слайда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7FFC731-DE78-49FE-9AA7-1D702AF80951}" type="slidenum">
              <a:rPr lang="ru-RU" sz="1800" smtClean="0">
                <a:solidFill>
                  <a:srgbClr val="626262"/>
                </a:solidFill>
                <a:latin typeface="Arial Black" pitchFamily="34" charset="0"/>
                <a:cs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20</a:t>
            </a:fld>
            <a:endParaRPr lang="ru-RU" sz="1800" smtClean="0">
              <a:solidFill>
                <a:srgbClr val="626262"/>
              </a:solidFill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36867" name="Заголовок 1"/>
          <p:cNvSpPr>
            <a:spLocks noGrp="1"/>
          </p:cNvSpPr>
          <p:nvPr>
            <p:ph type="title"/>
          </p:nvPr>
        </p:nvSpPr>
        <p:spPr>
          <a:xfrm>
            <a:off x="468313" y="188913"/>
            <a:ext cx="8207375" cy="1079500"/>
          </a:xfrm>
        </p:spPr>
        <p:txBody>
          <a:bodyPr/>
          <a:lstStyle/>
          <a:p>
            <a:r>
              <a:rPr lang="ru-RU" sz="1800" b="1" smtClean="0">
                <a:solidFill>
                  <a:schemeClr val="tx2"/>
                </a:solidFill>
                <a:latin typeface="Helios"/>
              </a:rPr>
              <a:t>КЛАССИФИКАТОР ВРЕДНЫХ И (ИЛИ) ОПАСНЫХ ПРОИЗВОДСТВЕНЫХ ФАКТОРОВ</a:t>
            </a:r>
          </a:p>
        </p:txBody>
      </p:sp>
      <p:pic>
        <p:nvPicPr>
          <p:cNvPr id="36868" name="Picture 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00113" y="6364288"/>
            <a:ext cx="1800225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69" name="Прямоугольник 7"/>
          <p:cNvSpPr>
            <a:spLocks noChangeArrowheads="1"/>
          </p:cNvSpPr>
          <p:nvPr/>
        </p:nvSpPr>
        <p:spPr bwMode="auto">
          <a:xfrm>
            <a:off x="2700338" y="6742113"/>
            <a:ext cx="3930650" cy="115887"/>
          </a:xfrm>
          <a:prstGeom prst="rect">
            <a:avLst/>
          </a:prstGeom>
          <a:gradFill rotWithShape="1">
            <a:gsLst>
              <a:gs pos="0">
                <a:srgbClr val="003C73">
                  <a:alpha val="60001"/>
                </a:srgbClr>
              </a:gs>
              <a:gs pos="100000">
                <a:srgbClr val="001C35">
                  <a:alpha val="79999"/>
                </a:srgbClr>
              </a:gs>
            </a:gsLst>
            <a:lin ang="5400000" scaled="1"/>
          </a:gradFill>
          <a:ln w="2540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ru-RU" sz="1400" b="1">
              <a:solidFill>
                <a:srgbClr val="FFFFFF"/>
              </a:solidFill>
              <a:latin typeface="Calibri" pitchFamily="34" charset="0"/>
            </a:endParaRPr>
          </a:p>
        </p:txBody>
      </p:sp>
      <p:pic>
        <p:nvPicPr>
          <p:cNvPr id="36870" name="Picture 1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11225" y="0"/>
            <a:ext cx="1428750" cy="11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6588125" y="6742113"/>
            <a:ext cx="71438" cy="115887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b="1" dirty="0"/>
          </a:p>
        </p:txBody>
      </p:sp>
      <p:graphicFrame>
        <p:nvGraphicFramePr>
          <p:cNvPr id="9" name="Схема 8"/>
          <p:cNvGraphicFramePr/>
          <p:nvPr/>
        </p:nvGraphicFramePr>
        <p:xfrm>
          <a:off x="1331640" y="1340768"/>
          <a:ext cx="7296472" cy="49685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107950" y="1916113"/>
            <a:ext cx="3529013" cy="18161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>
              <a:defRPr/>
            </a:pPr>
            <a:r>
              <a:rPr lang="ru-RU" sz="1400" dirty="0">
                <a:solidFill>
                  <a:srgbClr val="7030A0"/>
                </a:solidFill>
                <a:latin typeface="+mn-lt"/>
              </a:rPr>
              <a:t>* Идентифицируются как вредные и (или) опасные факторы при выполнении работ по диспетчеризации производственных процессов, производственных процессов конвейерного типа, на рабочих местах операторов технологического (производственного) оборудования, при управлении транспортными средствами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Номер слайда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489327E-FB9D-41DC-9035-3CB34E57035A}" type="slidenum">
              <a:rPr lang="ru-RU" sz="1800" smtClean="0">
                <a:solidFill>
                  <a:srgbClr val="626262"/>
                </a:solidFill>
                <a:latin typeface="Arial Black" pitchFamily="34" charset="0"/>
                <a:cs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21</a:t>
            </a:fld>
            <a:endParaRPr lang="ru-RU" sz="1800" smtClean="0">
              <a:solidFill>
                <a:srgbClr val="626262"/>
              </a:solidFill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62950" cy="633412"/>
          </a:xfrm>
        </p:spPr>
        <p:txBody>
          <a:bodyPr/>
          <a:lstStyle/>
          <a:p>
            <a:pPr>
              <a:defRPr/>
            </a:pPr>
            <a:r>
              <a:rPr lang="ru-RU" sz="2000" b="1" dirty="0" smtClean="0">
                <a:solidFill>
                  <a:srgbClr val="23538D"/>
                </a:solidFill>
              </a:rPr>
              <a:t>Идентификация потенциально вредных и (или) опасных производственных факторов не осуществляется в отношении:</a:t>
            </a:r>
            <a:endParaRPr lang="ru-RU" sz="2000" b="1" dirty="0">
              <a:solidFill>
                <a:srgbClr val="23538D"/>
              </a:solidFill>
              <a:latin typeface="Helios"/>
              <a:ea typeface="+mn-ea"/>
              <a:cs typeface="Arial" pitchFamily="34" charset="0"/>
            </a:endParaRPr>
          </a:p>
        </p:txBody>
      </p:sp>
      <p:pic>
        <p:nvPicPr>
          <p:cNvPr id="16388" name="Picture 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0113" y="6364288"/>
            <a:ext cx="1800225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9" name="Прямоугольник 7"/>
          <p:cNvSpPr>
            <a:spLocks noChangeArrowheads="1"/>
          </p:cNvSpPr>
          <p:nvPr/>
        </p:nvSpPr>
        <p:spPr bwMode="auto">
          <a:xfrm>
            <a:off x="2700338" y="6742113"/>
            <a:ext cx="3930650" cy="115887"/>
          </a:xfrm>
          <a:prstGeom prst="rect">
            <a:avLst/>
          </a:prstGeom>
          <a:gradFill rotWithShape="1">
            <a:gsLst>
              <a:gs pos="0">
                <a:srgbClr val="003C73">
                  <a:alpha val="60001"/>
                </a:srgbClr>
              </a:gs>
              <a:gs pos="100000">
                <a:srgbClr val="001C35">
                  <a:alpha val="79999"/>
                </a:srgbClr>
              </a:gs>
            </a:gsLst>
            <a:lin ang="5400000" scaled="1"/>
          </a:gradFill>
          <a:ln w="2540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ru-RU" sz="1400" b="1">
              <a:solidFill>
                <a:srgbClr val="FFFFFF"/>
              </a:solidFill>
              <a:latin typeface="Calibri" pitchFamily="34" charset="0"/>
            </a:endParaRPr>
          </a:p>
        </p:txBody>
      </p:sp>
      <p:pic>
        <p:nvPicPr>
          <p:cNvPr id="16390" name="Picture 1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1225" y="0"/>
            <a:ext cx="1428750" cy="11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6588125" y="6742113"/>
            <a:ext cx="71438" cy="115887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b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539552" y="1268760"/>
            <a:ext cx="8352928" cy="3323987"/>
          </a:xfrm>
          <a:prstGeom prst="rect">
            <a:avLst/>
          </a:prstGeom>
          <a:effectLst/>
        </p:spPr>
        <p:txBody>
          <a:bodyPr>
            <a:spAutoFit/>
          </a:bodyPr>
          <a:lstStyle/>
          <a:p>
            <a:pPr algn="just">
              <a:buFont typeface="Wingdings" pitchFamily="2" charset="2"/>
              <a:buChar char="ü"/>
              <a:defRPr/>
            </a:pPr>
            <a:r>
              <a:rPr lang="ru-RU" dirty="0">
                <a:latin typeface="+mn-lt"/>
              </a:rPr>
              <a:t> </a:t>
            </a:r>
            <a:r>
              <a:rPr lang="ru-RU" sz="1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+mn-lt"/>
              </a:rPr>
              <a:t>рабочих мест работников, профессии, должности, специальности которых включены в списки соответствующих работ, производств, профессий, должностей, специальностей и учреждений (организаций), с учетом которых осуществляется досрочное назначение трудовой пенсии по старости</a:t>
            </a:r>
          </a:p>
          <a:p>
            <a:pPr algn="just">
              <a:buFont typeface="Wingdings" pitchFamily="2" charset="2"/>
              <a:buChar char="ü"/>
              <a:defRPr/>
            </a:pPr>
            <a:endParaRPr lang="ru-RU" sz="1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/>
              <a:latin typeface="+mn-lt"/>
            </a:endParaRPr>
          </a:p>
          <a:p>
            <a:pPr algn="just">
              <a:buFont typeface="Wingdings" pitchFamily="2" charset="2"/>
              <a:buChar char="ü"/>
              <a:defRPr/>
            </a:pPr>
            <a:r>
              <a:rPr lang="ru-RU" sz="1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+mn-lt"/>
              </a:rPr>
              <a:t> рабочих мест, в связи с работой на которых работникам в соответствии с законодательными и иными нормативными правовыми актами предоставляются гарантии и компенсации за работу с вредными и (или) опасными условиями труда</a:t>
            </a:r>
          </a:p>
          <a:p>
            <a:pPr algn="just">
              <a:buFont typeface="Wingdings" pitchFamily="2" charset="2"/>
              <a:buChar char="ü"/>
              <a:defRPr/>
            </a:pPr>
            <a:endParaRPr lang="ru-RU" sz="1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/>
              <a:latin typeface="+mn-lt"/>
            </a:endParaRPr>
          </a:p>
          <a:p>
            <a:pPr algn="just">
              <a:buFont typeface="Wingdings" pitchFamily="2" charset="2"/>
              <a:buChar char="ü"/>
              <a:defRPr/>
            </a:pPr>
            <a:r>
              <a:rPr lang="ru-RU" sz="1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+mn-lt"/>
              </a:rPr>
              <a:t> рабочих мест, на которых по результатам ранее проведенных аттестации рабочих мест по условиям труда или специальной оценки условий труда были установлены вредные и (или) опасные условия труда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395288" y="4797425"/>
            <a:ext cx="8424862" cy="1322388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defRPr/>
            </a:pPr>
            <a:r>
              <a:rPr lang="ru-RU" sz="1600" i="1" dirty="0">
                <a:solidFill>
                  <a:srgbClr val="23538D"/>
                </a:solidFill>
                <a:latin typeface="+mn-lt"/>
              </a:rPr>
              <a:t>* Перечень подлежащих исследованиям (испытаниям) и измерениям вредных и (или) опасных производственных факторов на указанных рабочих местах определяется экспертом организации, проводящей специальную оценку условий труда, исходя из перечня вредных и (или) опасных производственных факторов, подлежащих измерению при проведении специальной оценки условий труда.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Номер слайда 3"/>
          <p:cNvSpPr>
            <a:spLocks noGrp="1"/>
          </p:cNvSpPr>
          <p:nvPr>
            <p:ph type="sldNum" sz="quarter" idx="12"/>
          </p:nvPr>
        </p:nvSpPr>
        <p:spPr bwMode="auto">
          <a:xfrm>
            <a:off x="7885113" y="6492875"/>
            <a:ext cx="1125537" cy="365125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fld id="{B3E623C5-30A7-4E33-A224-ACD6B631AE2E}" type="slidenum">
              <a:rPr lang="ru-RU" sz="1800" smtClean="0">
                <a:solidFill>
                  <a:srgbClr val="626262"/>
                </a:solidFill>
                <a:latin typeface="Arial Black" pitchFamily="34" charset="0"/>
                <a:cs typeface="Arial" pitchFamily="34" charset="0"/>
              </a:rPr>
              <a:pPr algn="ctr" fontAlgn="base">
                <a:spcBef>
                  <a:spcPct val="0"/>
                </a:spcBef>
                <a:spcAft>
                  <a:spcPct val="0"/>
                </a:spcAft>
              </a:pPr>
              <a:t>22</a:t>
            </a:fld>
            <a:endParaRPr lang="ru-RU" sz="1800" smtClean="0">
              <a:solidFill>
                <a:srgbClr val="626262"/>
              </a:solidFill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457200" y="115888"/>
            <a:ext cx="8229600" cy="490537"/>
          </a:xfrm>
        </p:spPr>
        <p:txBody>
          <a:bodyPr/>
          <a:lstStyle/>
          <a:p>
            <a:pPr>
              <a:defRPr/>
            </a:pPr>
            <a:r>
              <a:rPr lang="ru-RU" sz="2000" b="1" dirty="0" smtClean="0">
                <a:solidFill>
                  <a:schemeClr val="tx2"/>
                </a:solidFill>
                <a:latin typeface="Helios"/>
                <a:ea typeface="+mn-ea"/>
                <a:cs typeface="Arial" pitchFamily="34" charset="0"/>
              </a:rPr>
              <a:t>ДЕКЛАРИРОВАНИЕ СООТВЕТСТВИЯ УСЛОВИЙ ТРУДА</a:t>
            </a:r>
          </a:p>
        </p:txBody>
      </p:sp>
      <p:pic>
        <p:nvPicPr>
          <p:cNvPr id="17412" name="Picture 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00113" y="6364288"/>
            <a:ext cx="1800225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3" name="Прямоугольник 7"/>
          <p:cNvSpPr>
            <a:spLocks noChangeArrowheads="1"/>
          </p:cNvSpPr>
          <p:nvPr/>
        </p:nvSpPr>
        <p:spPr bwMode="auto">
          <a:xfrm>
            <a:off x="2700338" y="6742113"/>
            <a:ext cx="3930650" cy="115887"/>
          </a:xfrm>
          <a:prstGeom prst="rect">
            <a:avLst/>
          </a:prstGeom>
          <a:gradFill rotWithShape="1">
            <a:gsLst>
              <a:gs pos="0">
                <a:srgbClr val="003C73">
                  <a:alpha val="60001"/>
                </a:srgbClr>
              </a:gs>
              <a:gs pos="100000">
                <a:srgbClr val="001C35">
                  <a:alpha val="79999"/>
                </a:srgbClr>
              </a:gs>
            </a:gsLst>
            <a:lin ang="5400000" scaled="1"/>
          </a:gradFill>
          <a:ln w="2540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ru-RU" sz="1400" b="1">
              <a:solidFill>
                <a:srgbClr val="FFFFFF"/>
              </a:solidFill>
              <a:latin typeface="Calibri" pitchFamily="34" charset="0"/>
            </a:endParaRPr>
          </a:p>
        </p:txBody>
      </p:sp>
      <p:pic>
        <p:nvPicPr>
          <p:cNvPr id="17414" name="Picture 1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11225" y="0"/>
            <a:ext cx="1428750" cy="11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6588125" y="6742113"/>
            <a:ext cx="71438" cy="115887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b="1" dirty="0"/>
          </a:p>
        </p:txBody>
      </p:sp>
      <p:grpSp>
        <p:nvGrpSpPr>
          <p:cNvPr id="17416" name="Группа 13"/>
          <p:cNvGrpSpPr>
            <a:grpSpLocks/>
          </p:cNvGrpSpPr>
          <p:nvPr/>
        </p:nvGrpSpPr>
        <p:grpSpPr bwMode="auto">
          <a:xfrm>
            <a:off x="323850" y="-598488"/>
            <a:ext cx="8515350" cy="4598988"/>
            <a:chOff x="324217" y="-90817"/>
            <a:chExt cx="8514725" cy="4599231"/>
          </a:xfrm>
        </p:grpSpPr>
        <p:sp>
          <p:nvSpPr>
            <p:cNvPr id="15" name="Полилиния 14"/>
            <p:cNvSpPr/>
            <p:nvPr/>
          </p:nvSpPr>
          <p:spPr>
            <a:xfrm>
              <a:off x="324217" y="1339597"/>
              <a:ext cx="3709716" cy="1903514"/>
            </a:xfrm>
            <a:custGeom>
              <a:avLst/>
              <a:gdLst>
                <a:gd name="connsiteX0" fmla="*/ 0 w 3710191"/>
                <a:gd name="connsiteY0" fmla="*/ 276690 h 2766897"/>
                <a:gd name="connsiteX1" fmla="*/ 81041 w 3710191"/>
                <a:gd name="connsiteY1" fmla="*/ 81041 h 2766897"/>
                <a:gd name="connsiteX2" fmla="*/ 276691 w 3710191"/>
                <a:gd name="connsiteY2" fmla="*/ 1 h 2766897"/>
                <a:gd name="connsiteX3" fmla="*/ 3433501 w 3710191"/>
                <a:gd name="connsiteY3" fmla="*/ 0 h 2766897"/>
                <a:gd name="connsiteX4" fmla="*/ 3629150 w 3710191"/>
                <a:gd name="connsiteY4" fmla="*/ 81041 h 2766897"/>
                <a:gd name="connsiteX5" fmla="*/ 3710190 w 3710191"/>
                <a:gd name="connsiteY5" fmla="*/ 276691 h 2766897"/>
                <a:gd name="connsiteX6" fmla="*/ 3710191 w 3710191"/>
                <a:gd name="connsiteY6" fmla="*/ 2490207 h 2766897"/>
                <a:gd name="connsiteX7" fmla="*/ 3629150 w 3710191"/>
                <a:gd name="connsiteY7" fmla="*/ 2685856 h 2766897"/>
                <a:gd name="connsiteX8" fmla="*/ 3433501 w 3710191"/>
                <a:gd name="connsiteY8" fmla="*/ 2766897 h 2766897"/>
                <a:gd name="connsiteX9" fmla="*/ 276690 w 3710191"/>
                <a:gd name="connsiteY9" fmla="*/ 2766897 h 2766897"/>
                <a:gd name="connsiteX10" fmla="*/ 81041 w 3710191"/>
                <a:gd name="connsiteY10" fmla="*/ 2685856 h 2766897"/>
                <a:gd name="connsiteX11" fmla="*/ 1 w 3710191"/>
                <a:gd name="connsiteY11" fmla="*/ 2490206 h 2766897"/>
                <a:gd name="connsiteX12" fmla="*/ 0 w 3710191"/>
                <a:gd name="connsiteY12" fmla="*/ 276690 h 27668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710191" h="2766897">
                  <a:moveTo>
                    <a:pt x="0" y="276690"/>
                  </a:moveTo>
                  <a:cubicBezTo>
                    <a:pt x="0" y="203307"/>
                    <a:pt x="29151" y="132930"/>
                    <a:pt x="81041" y="81041"/>
                  </a:cubicBezTo>
                  <a:cubicBezTo>
                    <a:pt x="132931" y="29152"/>
                    <a:pt x="203308" y="1"/>
                    <a:pt x="276691" y="1"/>
                  </a:cubicBezTo>
                  <a:lnTo>
                    <a:pt x="3433501" y="0"/>
                  </a:lnTo>
                  <a:cubicBezTo>
                    <a:pt x="3506884" y="0"/>
                    <a:pt x="3577261" y="29151"/>
                    <a:pt x="3629150" y="81041"/>
                  </a:cubicBezTo>
                  <a:cubicBezTo>
                    <a:pt x="3681039" y="132931"/>
                    <a:pt x="3710190" y="203308"/>
                    <a:pt x="3710190" y="276691"/>
                  </a:cubicBezTo>
                  <a:cubicBezTo>
                    <a:pt x="3710190" y="1014530"/>
                    <a:pt x="3710191" y="1752368"/>
                    <a:pt x="3710191" y="2490207"/>
                  </a:cubicBezTo>
                  <a:cubicBezTo>
                    <a:pt x="3710191" y="2563590"/>
                    <a:pt x="3681040" y="2633967"/>
                    <a:pt x="3629150" y="2685856"/>
                  </a:cubicBezTo>
                  <a:cubicBezTo>
                    <a:pt x="3577261" y="2737745"/>
                    <a:pt x="3506883" y="2766897"/>
                    <a:pt x="3433501" y="2766897"/>
                  </a:cubicBezTo>
                  <a:lnTo>
                    <a:pt x="276690" y="2766897"/>
                  </a:lnTo>
                  <a:cubicBezTo>
                    <a:pt x="203307" y="2766897"/>
                    <a:pt x="132930" y="2737746"/>
                    <a:pt x="81041" y="2685856"/>
                  </a:cubicBezTo>
                  <a:cubicBezTo>
                    <a:pt x="29152" y="2633966"/>
                    <a:pt x="0" y="2563589"/>
                    <a:pt x="1" y="2490206"/>
                  </a:cubicBezTo>
                  <a:cubicBezTo>
                    <a:pt x="1" y="1752367"/>
                    <a:pt x="0" y="1014529"/>
                    <a:pt x="0" y="276690"/>
                  </a:cubicBezTo>
                  <a:close/>
                </a:path>
              </a:pathLst>
            </a:cu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187499" tIns="187499" rIns="187499" bIns="780405" spcCol="1270"/>
            <a:lstStyle/>
            <a:p>
              <a:pPr marL="0" lvl="1" indent="-228600" algn="ctr" defTabSz="1066800">
                <a:lnSpc>
                  <a:spcPct val="90000"/>
                </a:lnSpc>
                <a:spcAft>
                  <a:spcPts val="0"/>
                </a:spcAft>
                <a:defRPr/>
              </a:pPr>
              <a:r>
                <a:rPr lang="ru-RU" sz="2000" b="1" dirty="0">
                  <a:solidFill>
                    <a:schemeClr val="tx2"/>
                  </a:solidFill>
                </a:rPr>
                <a:t>Оформляется в порядке, установленном Минтрудом России</a:t>
              </a:r>
            </a:p>
          </p:txBody>
        </p:sp>
        <p:sp>
          <p:nvSpPr>
            <p:cNvPr id="16" name="Shape 15"/>
            <p:cNvSpPr/>
            <p:nvPr/>
          </p:nvSpPr>
          <p:spPr>
            <a:xfrm rot="736861">
              <a:off x="1263948" y="-90817"/>
              <a:ext cx="4598650" cy="4599231"/>
            </a:xfrm>
            <a:prstGeom prst="leftCircularArrow">
              <a:avLst>
                <a:gd name="adj1" fmla="val 1050"/>
                <a:gd name="adj2" fmla="val 123121"/>
                <a:gd name="adj3" fmla="val 1038708"/>
                <a:gd name="adj4" fmla="val 8164566"/>
                <a:gd name="adj5" fmla="val 1225"/>
              </a:avLst>
            </a:prstGeom>
            <a:solidFill>
              <a:schemeClr val="accent1">
                <a:tint val="60000"/>
                <a:hueOff val="0"/>
                <a:satOff val="0"/>
                <a:lumOff val="0"/>
              </a:schemeClr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7" name="Полилиния 16"/>
            <p:cNvSpPr/>
            <p:nvPr/>
          </p:nvSpPr>
          <p:spPr>
            <a:xfrm>
              <a:off x="611534" y="2924005"/>
              <a:ext cx="3036664" cy="1152586"/>
            </a:xfrm>
            <a:custGeom>
              <a:avLst/>
              <a:gdLst>
                <a:gd name="connsiteX0" fmla="*/ 0 w 3037159"/>
                <a:gd name="connsiteY0" fmla="*/ 128203 h 1282033"/>
                <a:gd name="connsiteX1" fmla="*/ 37550 w 3037159"/>
                <a:gd name="connsiteY1" fmla="*/ 37550 h 1282033"/>
                <a:gd name="connsiteX2" fmla="*/ 128203 w 3037159"/>
                <a:gd name="connsiteY2" fmla="*/ 0 h 1282033"/>
                <a:gd name="connsiteX3" fmla="*/ 2908956 w 3037159"/>
                <a:gd name="connsiteY3" fmla="*/ 0 h 1282033"/>
                <a:gd name="connsiteX4" fmla="*/ 2999609 w 3037159"/>
                <a:gd name="connsiteY4" fmla="*/ 37550 h 1282033"/>
                <a:gd name="connsiteX5" fmla="*/ 3037159 w 3037159"/>
                <a:gd name="connsiteY5" fmla="*/ 128203 h 1282033"/>
                <a:gd name="connsiteX6" fmla="*/ 3037159 w 3037159"/>
                <a:gd name="connsiteY6" fmla="*/ 1153830 h 1282033"/>
                <a:gd name="connsiteX7" fmla="*/ 2999609 w 3037159"/>
                <a:gd name="connsiteY7" fmla="*/ 1244483 h 1282033"/>
                <a:gd name="connsiteX8" fmla="*/ 2908956 w 3037159"/>
                <a:gd name="connsiteY8" fmla="*/ 1282033 h 1282033"/>
                <a:gd name="connsiteX9" fmla="*/ 128203 w 3037159"/>
                <a:gd name="connsiteY9" fmla="*/ 1282033 h 1282033"/>
                <a:gd name="connsiteX10" fmla="*/ 37550 w 3037159"/>
                <a:gd name="connsiteY10" fmla="*/ 1244483 h 1282033"/>
                <a:gd name="connsiteX11" fmla="*/ 0 w 3037159"/>
                <a:gd name="connsiteY11" fmla="*/ 1153830 h 1282033"/>
                <a:gd name="connsiteX12" fmla="*/ 0 w 3037159"/>
                <a:gd name="connsiteY12" fmla="*/ 128203 h 12820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037159" h="1282033">
                  <a:moveTo>
                    <a:pt x="0" y="128203"/>
                  </a:moveTo>
                  <a:cubicBezTo>
                    <a:pt x="0" y="94201"/>
                    <a:pt x="13507" y="61593"/>
                    <a:pt x="37550" y="37550"/>
                  </a:cubicBezTo>
                  <a:cubicBezTo>
                    <a:pt x="61593" y="13507"/>
                    <a:pt x="94202" y="0"/>
                    <a:pt x="128203" y="0"/>
                  </a:cubicBezTo>
                  <a:lnTo>
                    <a:pt x="2908956" y="0"/>
                  </a:lnTo>
                  <a:cubicBezTo>
                    <a:pt x="2942958" y="0"/>
                    <a:pt x="2975566" y="13507"/>
                    <a:pt x="2999609" y="37550"/>
                  </a:cubicBezTo>
                  <a:cubicBezTo>
                    <a:pt x="3023652" y="61593"/>
                    <a:pt x="3037159" y="94202"/>
                    <a:pt x="3037159" y="128203"/>
                  </a:cubicBezTo>
                  <a:lnTo>
                    <a:pt x="3037159" y="1153830"/>
                  </a:lnTo>
                  <a:cubicBezTo>
                    <a:pt x="3037159" y="1187832"/>
                    <a:pt x="3023652" y="1220441"/>
                    <a:pt x="2999609" y="1244483"/>
                  </a:cubicBezTo>
                  <a:cubicBezTo>
                    <a:pt x="2975566" y="1268526"/>
                    <a:pt x="2942957" y="1282033"/>
                    <a:pt x="2908956" y="1282033"/>
                  </a:cubicBezTo>
                  <a:lnTo>
                    <a:pt x="128203" y="1282033"/>
                  </a:lnTo>
                  <a:cubicBezTo>
                    <a:pt x="94201" y="1282033"/>
                    <a:pt x="61592" y="1268526"/>
                    <a:pt x="37550" y="1244483"/>
                  </a:cubicBezTo>
                  <a:cubicBezTo>
                    <a:pt x="13507" y="1220440"/>
                    <a:pt x="0" y="1187831"/>
                    <a:pt x="0" y="1153830"/>
                  </a:cubicBezTo>
                  <a:lnTo>
                    <a:pt x="0" y="128203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lIns="75649" tIns="62949" rIns="75649" bIns="62949" spcCol="1270" anchor="ctr"/>
            <a:lstStyle/>
            <a:p>
              <a:pPr algn="ctr" defTabSz="8890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b="1" dirty="0"/>
                <a:t>Декларация соответствия условий труда</a:t>
              </a:r>
            </a:p>
          </p:txBody>
        </p:sp>
        <p:sp>
          <p:nvSpPr>
            <p:cNvPr id="18" name="Полилиния 17"/>
            <p:cNvSpPr/>
            <p:nvPr/>
          </p:nvSpPr>
          <p:spPr>
            <a:xfrm>
              <a:off x="4140287" y="1628537"/>
              <a:ext cx="4698655" cy="1511380"/>
            </a:xfrm>
            <a:custGeom>
              <a:avLst/>
              <a:gdLst>
                <a:gd name="connsiteX0" fmla="*/ 0 w 4698414"/>
                <a:gd name="connsiteY0" fmla="*/ 207593 h 2075929"/>
                <a:gd name="connsiteX1" fmla="*/ 60803 w 4698414"/>
                <a:gd name="connsiteY1" fmla="*/ 60803 h 2075929"/>
                <a:gd name="connsiteX2" fmla="*/ 207594 w 4698414"/>
                <a:gd name="connsiteY2" fmla="*/ 1 h 2075929"/>
                <a:gd name="connsiteX3" fmla="*/ 4490821 w 4698414"/>
                <a:gd name="connsiteY3" fmla="*/ 0 h 2075929"/>
                <a:gd name="connsiteX4" fmla="*/ 4637611 w 4698414"/>
                <a:gd name="connsiteY4" fmla="*/ 60803 h 2075929"/>
                <a:gd name="connsiteX5" fmla="*/ 4698413 w 4698414"/>
                <a:gd name="connsiteY5" fmla="*/ 207594 h 2075929"/>
                <a:gd name="connsiteX6" fmla="*/ 4698414 w 4698414"/>
                <a:gd name="connsiteY6" fmla="*/ 1868336 h 2075929"/>
                <a:gd name="connsiteX7" fmla="*/ 4637611 w 4698414"/>
                <a:gd name="connsiteY7" fmla="*/ 2015126 h 2075929"/>
                <a:gd name="connsiteX8" fmla="*/ 4490821 w 4698414"/>
                <a:gd name="connsiteY8" fmla="*/ 2075929 h 2075929"/>
                <a:gd name="connsiteX9" fmla="*/ 207593 w 4698414"/>
                <a:gd name="connsiteY9" fmla="*/ 2075929 h 2075929"/>
                <a:gd name="connsiteX10" fmla="*/ 60803 w 4698414"/>
                <a:gd name="connsiteY10" fmla="*/ 2015126 h 2075929"/>
                <a:gd name="connsiteX11" fmla="*/ 1 w 4698414"/>
                <a:gd name="connsiteY11" fmla="*/ 1868335 h 2075929"/>
                <a:gd name="connsiteX12" fmla="*/ 0 w 4698414"/>
                <a:gd name="connsiteY12" fmla="*/ 207593 h 20759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698414" h="2075929">
                  <a:moveTo>
                    <a:pt x="0" y="207593"/>
                  </a:moveTo>
                  <a:cubicBezTo>
                    <a:pt x="0" y="152536"/>
                    <a:pt x="21871" y="99734"/>
                    <a:pt x="60803" y="60803"/>
                  </a:cubicBezTo>
                  <a:cubicBezTo>
                    <a:pt x="99734" y="21872"/>
                    <a:pt x="152536" y="1"/>
                    <a:pt x="207594" y="1"/>
                  </a:cubicBezTo>
                  <a:lnTo>
                    <a:pt x="4490821" y="0"/>
                  </a:lnTo>
                  <a:cubicBezTo>
                    <a:pt x="4545878" y="0"/>
                    <a:pt x="4598680" y="21871"/>
                    <a:pt x="4637611" y="60803"/>
                  </a:cubicBezTo>
                  <a:cubicBezTo>
                    <a:pt x="4676542" y="99734"/>
                    <a:pt x="4698413" y="152536"/>
                    <a:pt x="4698413" y="207594"/>
                  </a:cubicBezTo>
                  <a:cubicBezTo>
                    <a:pt x="4698413" y="761175"/>
                    <a:pt x="4698414" y="1314755"/>
                    <a:pt x="4698414" y="1868336"/>
                  </a:cubicBezTo>
                  <a:cubicBezTo>
                    <a:pt x="4698414" y="1923393"/>
                    <a:pt x="4676543" y="1976195"/>
                    <a:pt x="4637611" y="2015126"/>
                  </a:cubicBezTo>
                  <a:cubicBezTo>
                    <a:pt x="4598680" y="2054057"/>
                    <a:pt x="4545878" y="2075929"/>
                    <a:pt x="4490821" y="2075929"/>
                  </a:cubicBezTo>
                  <a:lnTo>
                    <a:pt x="207593" y="2075929"/>
                  </a:lnTo>
                  <a:cubicBezTo>
                    <a:pt x="152536" y="2075929"/>
                    <a:pt x="99734" y="2054058"/>
                    <a:pt x="60803" y="2015126"/>
                  </a:cubicBezTo>
                  <a:cubicBezTo>
                    <a:pt x="21872" y="1976195"/>
                    <a:pt x="0" y="1923393"/>
                    <a:pt x="1" y="1868335"/>
                  </a:cubicBezTo>
                  <a:cubicBezTo>
                    <a:pt x="1" y="1314754"/>
                    <a:pt x="0" y="761174"/>
                    <a:pt x="0" y="207593"/>
                  </a:cubicBezTo>
                  <a:close/>
                </a:path>
              </a:pathLst>
            </a:cu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171598" tIns="616440" rIns="171598" bIns="171598" spcCol="1270"/>
            <a:lstStyle/>
            <a:p>
              <a:pPr marL="228600" lvl="1" indent="-228600" defTabSz="1066800">
                <a:lnSpc>
                  <a:spcPct val="90000"/>
                </a:lnSpc>
                <a:spcAft>
                  <a:spcPct val="15000"/>
                </a:spcAft>
                <a:defRPr/>
              </a:pPr>
              <a:endParaRPr lang="ru-RU" sz="2400" b="1" dirty="0"/>
            </a:p>
            <a:p>
              <a:pPr marL="228600" lvl="1" indent="-228600" algn="ctr" defTabSz="1066800">
                <a:lnSpc>
                  <a:spcPct val="90000"/>
                </a:lnSpc>
                <a:spcAft>
                  <a:spcPct val="15000"/>
                </a:spcAft>
                <a:defRPr/>
              </a:pPr>
              <a:r>
                <a:rPr lang="ru-RU" sz="2000" b="1" dirty="0">
                  <a:solidFill>
                    <a:schemeClr val="tx2"/>
                  </a:solidFill>
                </a:rPr>
                <a:t> Ведет Роструд</a:t>
              </a:r>
            </a:p>
          </p:txBody>
        </p:sp>
        <p:sp>
          <p:nvSpPr>
            <p:cNvPr id="19" name="Полилиния 18"/>
            <p:cNvSpPr/>
            <p:nvPr/>
          </p:nvSpPr>
          <p:spPr>
            <a:xfrm>
              <a:off x="4860959" y="1196714"/>
              <a:ext cx="3354142" cy="1273242"/>
            </a:xfrm>
            <a:custGeom>
              <a:avLst/>
              <a:gdLst>
                <a:gd name="connsiteX0" fmla="*/ 0 w 3354088"/>
                <a:gd name="connsiteY0" fmla="*/ 147631 h 1476309"/>
                <a:gd name="connsiteX1" fmla="*/ 43240 w 3354088"/>
                <a:gd name="connsiteY1" fmla="*/ 43240 h 1476309"/>
                <a:gd name="connsiteX2" fmla="*/ 147631 w 3354088"/>
                <a:gd name="connsiteY2" fmla="*/ 0 h 1476309"/>
                <a:gd name="connsiteX3" fmla="*/ 3206457 w 3354088"/>
                <a:gd name="connsiteY3" fmla="*/ 0 h 1476309"/>
                <a:gd name="connsiteX4" fmla="*/ 3310848 w 3354088"/>
                <a:gd name="connsiteY4" fmla="*/ 43240 h 1476309"/>
                <a:gd name="connsiteX5" fmla="*/ 3354088 w 3354088"/>
                <a:gd name="connsiteY5" fmla="*/ 147631 h 1476309"/>
                <a:gd name="connsiteX6" fmla="*/ 3354088 w 3354088"/>
                <a:gd name="connsiteY6" fmla="*/ 1328678 h 1476309"/>
                <a:gd name="connsiteX7" fmla="*/ 3310848 w 3354088"/>
                <a:gd name="connsiteY7" fmla="*/ 1433069 h 1476309"/>
                <a:gd name="connsiteX8" fmla="*/ 3206457 w 3354088"/>
                <a:gd name="connsiteY8" fmla="*/ 1476309 h 1476309"/>
                <a:gd name="connsiteX9" fmla="*/ 147631 w 3354088"/>
                <a:gd name="connsiteY9" fmla="*/ 1476309 h 1476309"/>
                <a:gd name="connsiteX10" fmla="*/ 43240 w 3354088"/>
                <a:gd name="connsiteY10" fmla="*/ 1433069 h 1476309"/>
                <a:gd name="connsiteX11" fmla="*/ 0 w 3354088"/>
                <a:gd name="connsiteY11" fmla="*/ 1328678 h 1476309"/>
                <a:gd name="connsiteX12" fmla="*/ 0 w 3354088"/>
                <a:gd name="connsiteY12" fmla="*/ 147631 h 1476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354088" h="1476309">
                  <a:moveTo>
                    <a:pt x="0" y="147631"/>
                  </a:moveTo>
                  <a:cubicBezTo>
                    <a:pt x="0" y="108477"/>
                    <a:pt x="15554" y="70926"/>
                    <a:pt x="43240" y="43240"/>
                  </a:cubicBezTo>
                  <a:cubicBezTo>
                    <a:pt x="70926" y="15554"/>
                    <a:pt x="108477" y="0"/>
                    <a:pt x="147631" y="0"/>
                  </a:cubicBezTo>
                  <a:lnTo>
                    <a:pt x="3206457" y="0"/>
                  </a:lnTo>
                  <a:cubicBezTo>
                    <a:pt x="3245611" y="0"/>
                    <a:pt x="3283162" y="15554"/>
                    <a:pt x="3310848" y="43240"/>
                  </a:cubicBezTo>
                  <a:cubicBezTo>
                    <a:pt x="3338534" y="70926"/>
                    <a:pt x="3354088" y="108477"/>
                    <a:pt x="3354088" y="147631"/>
                  </a:cubicBezTo>
                  <a:lnTo>
                    <a:pt x="3354088" y="1328678"/>
                  </a:lnTo>
                  <a:cubicBezTo>
                    <a:pt x="3354088" y="1367832"/>
                    <a:pt x="3338534" y="1405383"/>
                    <a:pt x="3310848" y="1433069"/>
                  </a:cubicBezTo>
                  <a:cubicBezTo>
                    <a:pt x="3283162" y="1460755"/>
                    <a:pt x="3245611" y="1476309"/>
                    <a:pt x="3206457" y="1476309"/>
                  </a:cubicBezTo>
                  <a:lnTo>
                    <a:pt x="147631" y="1476309"/>
                  </a:lnTo>
                  <a:cubicBezTo>
                    <a:pt x="108477" y="1476309"/>
                    <a:pt x="70926" y="1460755"/>
                    <a:pt x="43240" y="1433069"/>
                  </a:cubicBezTo>
                  <a:cubicBezTo>
                    <a:pt x="15554" y="1405383"/>
                    <a:pt x="0" y="1367832"/>
                    <a:pt x="0" y="1328678"/>
                  </a:cubicBezTo>
                  <a:lnTo>
                    <a:pt x="0" y="147631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lIns="81340" tIns="68640" rIns="81340" bIns="68640" spcCol="1270" anchor="ctr"/>
            <a:lstStyle/>
            <a:p>
              <a:pPr algn="ctr" defTabSz="8890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b="1" dirty="0"/>
                <a:t>Реестр деклараций соответствия условий труда</a:t>
              </a:r>
            </a:p>
          </p:txBody>
        </p:sp>
      </p:grpSp>
      <p:sp>
        <p:nvSpPr>
          <p:cNvPr id="9" name="Скругленный прямоугольник 8"/>
          <p:cNvSpPr/>
          <p:nvPr/>
        </p:nvSpPr>
        <p:spPr>
          <a:xfrm>
            <a:off x="179388" y="3789363"/>
            <a:ext cx="1943100" cy="719137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solidFill>
                  <a:schemeClr val="tx1"/>
                </a:solidFill>
              </a:rPr>
              <a:t>Срок действия декларации 5 лет</a:t>
            </a:r>
          </a:p>
        </p:txBody>
      </p:sp>
      <p:sp>
        <p:nvSpPr>
          <p:cNvPr id="33" name="Прямоугольник 32"/>
          <p:cNvSpPr/>
          <p:nvPr/>
        </p:nvSpPr>
        <p:spPr>
          <a:xfrm>
            <a:off x="3563938" y="4797425"/>
            <a:ext cx="5113337" cy="1654175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/>
              <a:t>С работником, занятым на рабочем месте, в отношении которого принята декларация, произошел несчастный случай на производстве (за исключением несчастного случая на производстве, происшедшего по вине третьих лиц) или у него выявлено профессиональное заболевание, причиной которого явилось воздействие на работника вредных и (или) опасных производственных факторов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6084888" y="2852738"/>
            <a:ext cx="2951162" cy="504825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/>
              <a:t>Внеплановая специальная оценка условий труда </a:t>
            </a:r>
          </a:p>
        </p:txBody>
      </p:sp>
      <p:cxnSp>
        <p:nvCxnSpPr>
          <p:cNvPr id="26" name="Прямая со стрелкой 25"/>
          <p:cNvCxnSpPr/>
          <p:nvPr/>
        </p:nvCxnSpPr>
        <p:spPr>
          <a:xfrm flipV="1">
            <a:off x="7885113" y="3357563"/>
            <a:ext cx="0" cy="287337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3" name="Прямоугольник 22"/>
          <p:cNvSpPr/>
          <p:nvPr/>
        </p:nvSpPr>
        <p:spPr>
          <a:xfrm>
            <a:off x="6588125" y="3644900"/>
            <a:ext cx="2286000" cy="523875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srgbClr val="C00000"/>
                </a:solidFill>
                <a:latin typeface="Calibri"/>
                <a:cs typeface="+mn-cs"/>
              </a:rPr>
              <a:t>Прекращение действия декларации</a:t>
            </a: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250825" y="4797425"/>
            <a:ext cx="1943100" cy="719138"/>
          </a:xfrm>
          <a:prstGeom prst="round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/>
              <a:t>Продление срока действия декларации еще на 5 лет</a:t>
            </a:r>
          </a:p>
        </p:txBody>
      </p:sp>
      <p:sp>
        <p:nvSpPr>
          <p:cNvPr id="25" name="Стрелка вправо 24"/>
          <p:cNvSpPr/>
          <p:nvPr/>
        </p:nvSpPr>
        <p:spPr>
          <a:xfrm rot="18762443">
            <a:off x="5503068" y="3574257"/>
            <a:ext cx="1198563" cy="1295400"/>
          </a:xfrm>
          <a:prstGeom prst="rightArrow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/>
              <a:t>ДА</a:t>
            </a:r>
          </a:p>
        </p:txBody>
      </p:sp>
      <p:sp>
        <p:nvSpPr>
          <p:cNvPr id="28" name="Стрелка влево 27"/>
          <p:cNvSpPr/>
          <p:nvPr/>
        </p:nvSpPr>
        <p:spPr>
          <a:xfrm rot="1372717">
            <a:off x="2374900" y="4764088"/>
            <a:ext cx="1198563" cy="1290637"/>
          </a:xfrm>
          <a:prstGeom prst="leftArrow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/>
              <a:t>НЕТ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Номер слайда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448E8EF-C50F-4B10-BD87-2584252578F7}" type="slidenum">
              <a:rPr lang="ru-RU" sz="1800" smtClean="0">
                <a:solidFill>
                  <a:srgbClr val="626262"/>
                </a:solidFill>
                <a:latin typeface="Arial Black" pitchFamily="34" charset="0"/>
                <a:cs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23</a:t>
            </a:fld>
            <a:endParaRPr lang="ru-RU" sz="1800" smtClean="0">
              <a:solidFill>
                <a:srgbClr val="626262"/>
              </a:solidFill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468313" y="115888"/>
            <a:ext cx="8229600" cy="706437"/>
          </a:xfrm>
        </p:spPr>
        <p:txBody>
          <a:bodyPr/>
          <a:lstStyle/>
          <a:p>
            <a:pPr>
              <a:defRPr/>
            </a:pPr>
            <a:r>
              <a:rPr lang="ru-RU" sz="1800" b="1" cap="all" dirty="0" smtClean="0">
                <a:solidFill>
                  <a:schemeClr val="tx2"/>
                </a:solidFill>
                <a:latin typeface="Helios"/>
              </a:rPr>
              <a:t>Исследования (испытания) и измерения вредных (опасных) производственных факторов</a:t>
            </a:r>
            <a:endParaRPr lang="ru-RU" sz="1800" b="1" cap="all" dirty="0">
              <a:solidFill>
                <a:schemeClr val="tx2"/>
              </a:solidFill>
              <a:latin typeface="Helios"/>
            </a:endParaRPr>
          </a:p>
        </p:txBody>
      </p:sp>
      <p:pic>
        <p:nvPicPr>
          <p:cNvPr id="18436" name="Picture 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0113" y="6364288"/>
            <a:ext cx="1800225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7" name="Прямоугольник 7"/>
          <p:cNvSpPr>
            <a:spLocks noChangeArrowheads="1"/>
          </p:cNvSpPr>
          <p:nvPr/>
        </p:nvSpPr>
        <p:spPr bwMode="auto">
          <a:xfrm>
            <a:off x="2700338" y="6742113"/>
            <a:ext cx="3930650" cy="115887"/>
          </a:xfrm>
          <a:prstGeom prst="rect">
            <a:avLst/>
          </a:prstGeom>
          <a:gradFill rotWithShape="1">
            <a:gsLst>
              <a:gs pos="0">
                <a:srgbClr val="003C73">
                  <a:alpha val="60001"/>
                </a:srgbClr>
              </a:gs>
              <a:gs pos="100000">
                <a:srgbClr val="001C35">
                  <a:alpha val="79999"/>
                </a:srgbClr>
              </a:gs>
            </a:gsLst>
            <a:lin ang="5400000" scaled="1"/>
          </a:gradFill>
          <a:ln w="2540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ru-RU" sz="1400" b="1">
              <a:solidFill>
                <a:srgbClr val="FFFFFF"/>
              </a:solidFill>
              <a:latin typeface="Calibri" pitchFamily="34" charset="0"/>
            </a:endParaRPr>
          </a:p>
        </p:txBody>
      </p:sp>
      <p:pic>
        <p:nvPicPr>
          <p:cNvPr id="18438" name="Picture 1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1225" y="0"/>
            <a:ext cx="1428750" cy="11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6588125" y="6742113"/>
            <a:ext cx="71438" cy="115887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b="1" dirty="0"/>
          </a:p>
        </p:txBody>
      </p:sp>
      <p:graphicFrame>
        <p:nvGraphicFramePr>
          <p:cNvPr id="16" name="Схема 15"/>
          <p:cNvGraphicFramePr/>
          <p:nvPr/>
        </p:nvGraphicFramePr>
        <p:xfrm>
          <a:off x="179512" y="980728"/>
          <a:ext cx="8784976" cy="53285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Номер слайда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51D8EB8-0122-473E-AB60-F6D2F86603DD}" type="slidenum">
              <a:rPr lang="ru-RU" sz="1800" smtClean="0">
                <a:solidFill>
                  <a:srgbClr val="626262"/>
                </a:solidFill>
                <a:latin typeface="Arial Black" pitchFamily="34" charset="0"/>
                <a:cs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24</a:t>
            </a:fld>
            <a:endParaRPr lang="ru-RU" sz="1800" smtClean="0">
              <a:solidFill>
                <a:srgbClr val="626262"/>
              </a:solidFill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33795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62950" cy="922337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sz="2000" b="1" smtClean="0">
                <a:solidFill>
                  <a:srgbClr val="23538D"/>
                </a:solidFill>
              </a:rPr>
              <a:t>Вредные и (или) опасные факторы производственной среды и трудового процесса, подлежащие исследованию (испытанию) и измерению при проведении специальной оценки условий труда</a:t>
            </a:r>
          </a:p>
        </p:txBody>
      </p:sp>
      <p:pic>
        <p:nvPicPr>
          <p:cNvPr id="10244" name="Picture 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0113" y="6364288"/>
            <a:ext cx="1800225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5" name="Прямоугольник 7"/>
          <p:cNvSpPr>
            <a:spLocks noChangeArrowheads="1"/>
          </p:cNvSpPr>
          <p:nvPr/>
        </p:nvSpPr>
        <p:spPr bwMode="auto">
          <a:xfrm>
            <a:off x="2700338" y="6742113"/>
            <a:ext cx="3930650" cy="115887"/>
          </a:xfrm>
          <a:prstGeom prst="rect">
            <a:avLst/>
          </a:prstGeom>
          <a:gradFill rotWithShape="1">
            <a:gsLst>
              <a:gs pos="0">
                <a:srgbClr val="003C73">
                  <a:alpha val="60001"/>
                </a:srgbClr>
              </a:gs>
              <a:gs pos="100000">
                <a:srgbClr val="001C35">
                  <a:alpha val="79999"/>
                </a:srgbClr>
              </a:gs>
            </a:gsLst>
            <a:lin ang="5400000" scaled="1"/>
          </a:gradFill>
          <a:ln w="2540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ru-RU" sz="1400" b="1">
              <a:solidFill>
                <a:srgbClr val="FFFFFF"/>
              </a:solidFill>
              <a:latin typeface="Calibri" pitchFamily="34" charset="0"/>
            </a:endParaRPr>
          </a:p>
        </p:txBody>
      </p:sp>
      <p:pic>
        <p:nvPicPr>
          <p:cNvPr id="10246" name="Picture 1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1225" y="0"/>
            <a:ext cx="1428750" cy="11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6588125" y="6742113"/>
            <a:ext cx="71438" cy="115887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b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107950" y="1268413"/>
            <a:ext cx="8893175" cy="526256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1600" i="1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В целях проведения специальной оценки условий труда исследованию (испытанию) и измерению подлежат следующие </a:t>
            </a:r>
            <a:r>
              <a:rPr lang="ru-RU" sz="1600" b="1" i="1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вредные и (или) опасные факторы производственной среды</a:t>
            </a:r>
            <a:r>
              <a:rPr lang="ru-RU" sz="1600" i="1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:</a:t>
            </a:r>
          </a:p>
          <a:p>
            <a:pPr>
              <a:defRPr/>
            </a:pPr>
            <a:endParaRPr lang="ru-RU" sz="1600" dirty="0">
              <a:solidFill>
                <a:schemeClr val="accent6">
                  <a:lumMod val="50000"/>
                </a:schemeClr>
              </a:solidFill>
              <a:latin typeface="+mn-lt"/>
            </a:endParaRPr>
          </a:p>
          <a:p>
            <a:pPr algn="just">
              <a:buFont typeface="Wingdings" pitchFamily="2" charset="2"/>
              <a:buChar char="ü"/>
              <a:defRPr/>
            </a:pPr>
            <a:r>
              <a:rPr lang="ru-RU" sz="1600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 </a:t>
            </a:r>
            <a:r>
              <a:rPr lang="ru-RU" sz="1600" b="1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физические факторы </a:t>
            </a:r>
            <a:r>
              <a:rPr lang="ru-RU" sz="1600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- аэрозоли преимущественно </a:t>
            </a:r>
            <a:r>
              <a:rPr lang="ru-RU" sz="1600" dirty="0" err="1">
                <a:solidFill>
                  <a:schemeClr val="accent6">
                    <a:lumMod val="50000"/>
                  </a:schemeClr>
                </a:solidFill>
                <a:latin typeface="+mn-lt"/>
              </a:rPr>
              <a:t>фиброгенного</a:t>
            </a:r>
            <a:r>
              <a:rPr lang="ru-RU" sz="1600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 действия, шум, инфразвук, ультразвук воздушный, вибрация общая и локальная, неионизирующие излучения (электростатическое поле, постоянное магнитное поле, в том числе </a:t>
            </a:r>
            <a:r>
              <a:rPr lang="ru-RU" sz="1600" dirty="0" err="1">
                <a:solidFill>
                  <a:schemeClr val="accent6">
                    <a:lumMod val="50000"/>
                  </a:schemeClr>
                </a:solidFill>
                <a:latin typeface="+mn-lt"/>
              </a:rPr>
              <a:t>гипогеомагнитное</a:t>
            </a:r>
            <a:r>
              <a:rPr lang="ru-RU" sz="1600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, электрические и магнитные поля промышленной частоты (50 Герц), переменные электромагнитные поля, в том числе радиочастотного диапазона и оптического диапазона (лазерное и ультрафиолетовое), ионизирующие излучения, параметры микроклимата (температура воздуха, относительная влажность воздуха, скорость движения воздуха, инфракрасное излучение), параметры световой среды (искусственное освещение (освещенность) рабочей поверхности)</a:t>
            </a:r>
          </a:p>
          <a:p>
            <a:pPr algn="just">
              <a:buFont typeface="Wingdings" pitchFamily="2" charset="2"/>
              <a:buChar char="ü"/>
              <a:defRPr/>
            </a:pPr>
            <a:endParaRPr lang="ru-RU" sz="1600" dirty="0">
              <a:solidFill>
                <a:schemeClr val="accent6">
                  <a:lumMod val="50000"/>
                </a:schemeClr>
              </a:solidFill>
              <a:latin typeface="+mn-lt"/>
            </a:endParaRPr>
          </a:p>
          <a:p>
            <a:pPr algn="just">
              <a:buFont typeface="Wingdings" pitchFamily="2" charset="2"/>
              <a:buChar char="ü"/>
              <a:defRPr/>
            </a:pPr>
            <a:r>
              <a:rPr lang="ru-RU" sz="1600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 </a:t>
            </a:r>
            <a:r>
              <a:rPr lang="ru-RU" sz="1600" b="1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химические факторы </a:t>
            </a:r>
            <a:r>
              <a:rPr lang="ru-RU" sz="1600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- химические вещества и смеси, измеряемые в воздухе рабочей зоны и на кожных покровах работников, в том числе некоторые вещества биологической природы (антибиотики, витамины, гормоны, ферменты, белковые препараты), которые получают химическим синтезом и (или) для контроля содержания которых используют методы химического анализа</a:t>
            </a:r>
          </a:p>
          <a:p>
            <a:pPr algn="just">
              <a:buFont typeface="Wingdings" pitchFamily="2" charset="2"/>
              <a:buChar char="ü"/>
              <a:defRPr/>
            </a:pPr>
            <a:endParaRPr lang="ru-RU" sz="1600" dirty="0">
              <a:solidFill>
                <a:schemeClr val="accent6">
                  <a:lumMod val="50000"/>
                </a:schemeClr>
              </a:solidFill>
              <a:latin typeface="+mn-lt"/>
            </a:endParaRPr>
          </a:p>
          <a:p>
            <a:pPr algn="just">
              <a:buFont typeface="Wingdings" pitchFamily="2" charset="2"/>
              <a:buChar char="ü"/>
              <a:defRPr/>
            </a:pPr>
            <a:r>
              <a:rPr lang="ru-RU" sz="1600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 </a:t>
            </a:r>
            <a:r>
              <a:rPr lang="ru-RU" sz="1600" b="1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биологические факторы </a:t>
            </a:r>
            <a:r>
              <a:rPr lang="ru-RU" sz="1600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- микроорганизмы-продуценты, живые клетки и споры, содержащиеся в бактериальных препаратах, патогенные микроорганизмы - возбудители инфекционных заболеваний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Номер слайда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40B56D65-9683-48FC-9E75-CB4D24EB5D1D}" type="slidenum">
              <a:rPr lang="ru-RU" sz="1800" smtClean="0">
                <a:solidFill>
                  <a:srgbClr val="626262"/>
                </a:solidFill>
                <a:latin typeface="Arial Black" pitchFamily="34" charset="0"/>
                <a:cs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25</a:t>
            </a:fld>
            <a:endParaRPr lang="ru-RU" sz="1800" smtClean="0">
              <a:solidFill>
                <a:srgbClr val="626262"/>
              </a:solidFill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34819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62950" cy="922337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sz="2000" b="1" smtClean="0">
                <a:solidFill>
                  <a:srgbClr val="23538D"/>
                </a:solidFill>
              </a:rPr>
              <a:t>Вредные и (или) опасные факторы производственной среды и трудового процесса, подлежащие исследованию (испытанию) и измерению при проведении специальной оценки условий труда</a:t>
            </a:r>
          </a:p>
        </p:txBody>
      </p:sp>
      <p:pic>
        <p:nvPicPr>
          <p:cNvPr id="11268" name="Picture 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0113" y="6364288"/>
            <a:ext cx="1800225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9" name="Прямоугольник 7"/>
          <p:cNvSpPr>
            <a:spLocks noChangeArrowheads="1"/>
          </p:cNvSpPr>
          <p:nvPr/>
        </p:nvSpPr>
        <p:spPr bwMode="auto">
          <a:xfrm>
            <a:off x="2700338" y="6742113"/>
            <a:ext cx="3930650" cy="115887"/>
          </a:xfrm>
          <a:prstGeom prst="rect">
            <a:avLst/>
          </a:prstGeom>
          <a:gradFill rotWithShape="1">
            <a:gsLst>
              <a:gs pos="0">
                <a:srgbClr val="003C73">
                  <a:alpha val="60001"/>
                </a:srgbClr>
              </a:gs>
              <a:gs pos="100000">
                <a:srgbClr val="001C35">
                  <a:alpha val="79999"/>
                </a:srgbClr>
              </a:gs>
            </a:gsLst>
            <a:lin ang="5400000" scaled="1"/>
          </a:gradFill>
          <a:ln w="2540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ru-RU" sz="1400" b="1">
              <a:solidFill>
                <a:srgbClr val="FFFFFF"/>
              </a:solidFill>
              <a:latin typeface="Calibri" pitchFamily="34" charset="0"/>
            </a:endParaRPr>
          </a:p>
        </p:txBody>
      </p:sp>
      <p:pic>
        <p:nvPicPr>
          <p:cNvPr id="11270" name="Picture 1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1225" y="0"/>
            <a:ext cx="1428750" cy="11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6588125" y="6742113"/>
            <a:ext cx="71438" cy="115887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b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611188" y="1700213"/>
            <a:ext cx="7993062" cy="31400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defRPr/>
            </a:pPr>
            <a:endParaRPr lang="ru-RU" dirty="0">
              <a:solidFill>
                <a:srgbClr val="002060"/>
              </a:solidFill>
              <a:latin typeface="+mn-lt"/>
            </a:endParaRPr>
          </a:p>
          <a:p>
            <a:pPr algn="just">
              <a:defRPr/>
            </a:pPr>
            <a:r>
              <a:rPr lang="ru-RU" dirty="0">
                <a:solidFill>
                  <a:srgbClr val="002060"/>
                </a:solidFill>
                <a:latin typeface="+mn-lt"/>
              </a:rPr>
              <a:t>В целях проведения специальной оценки условий труда исследованию (испытанию) и измерению подлежат следующие </a:t>
            </a:r>
            <a:r>
              <a:rPr lang="ru-RU" b="1" dirty="0">
                <a:solidFill>
                  <a:srgbClr val="002060"/>
                </a:solidFill>
                <a:latin typeface="+mn-lt"/>
              </a:rPr>
              <a:t>вредные и (или) опасные факторы трудового процесса:</a:t>
            </a:r>
          </a:p>
          <a:p>
            <a:pPr algn="just">
              <a:defRPr/>
            </a:pPr>
            <a:endParaRPr lang="ru-RU" b="1" dirty="0">
              <a:solidFill>
                <a:srgbClr val="002060"/>
              </a:solidFill>
              <a:latin typeface="+mn-lt"/>
            </a:endParaRPr>
          </a:p>
          <a:p>
            <a:pPr algn="just">
              <a:defRPr/>
            </a:pPr>
            <a:endParaRPr lang="ru-RU" dirty="0">
              <a:solidFill>
                <a:srgbClr val="002060"/>
              </a:solidFill>
              <a:latin typeface="+mn-lt"/>
            </a:endParaRPr>
          </a:p>
          <a:p>
            <a:pPr algn="just">
              <a:buFont typeface="Wingdings" pitchFamily="2" charset="2"/>
              <a:buChar char="ü"/>
              <a:defRPr/>
            </a:pPr>
            <a:r>
              <a:rPr lang="ru-RU" dirty="0">
                <a:solidFill>
                  <a:srgbClr val="002060"/>
                </a:solidFill>
                <a:latin typeface="+mn-lt"/>
              </a:rPr>
              <a:t> </a:t>
            </a:r>
            <a:r>
              <a:rPr lang="ru-RU" b="1" dirty="0">
                <a:solidFill>
                  <a:srgbClr val="002060"/>
                </a:solidFill>
                <a:latin typeface="+mn-lt"/>
              </a:rPr>
              <a:t>тяжесть трудового процесса </a:t>
            </a:r>
            <a:r>
              <a:rPr lang="ru-RU" dirty="0">
                <a:solidFill>
                  <a:srgbClr val="002060"/>
                </a:solidFill>
                <a:latin typeface="+mn-lt"/>
              </a:rPr>
              <a:t>- показатели физической нагрузки на опорно-двигательный аппарат и на функциональные системы организма работника</a:t>
            </a:r>
          </a:p>
          <a:p>
            <a:pPr algn="just">
              <a:buFont typeface="Wingdings" pitchFamily="2" charset="2"/>
              <a:buChar char="ü"/>
              <a:defRPr/>
            </a:pPr>
            <a:endParaRPr lang="ru-RU" dirty="0">
              <a:solidFill>
                <a:srgbClr val="002060"/>
              </a:solidFill>
              <a:latin typeface="+mn-lt"/>
            </a:endParaRPr>
          </a:p>
          <a:p>
            <a:pPr algn="just">
              <a:buFont typeface="Wingdings" pitchFamily="2" charset="2"/>
              <a:buChar char="ü"/>
              <a:defRPr/>
            </a:pPr>
            <a:r>
              <a:rPr lang="ru-RU" dirty="0">
                <a:solidFill>
                  <a:srgbClr val="002060"/>
                </a:solidFill>
                <a:latin typeface="+mn-lt"/>
              </a:rPr>
              <a:t> </a:t>
            </a:r>
            <a:r>
              <a:rPr lang="ru-RU" b="1" dirty="0">
                <a:solidFill>
                  <a:srgbClr val="002060"/>
                </a:solidFill>
                <a:latin typeface="+mn-lt"/>
              </a:rPr>
              <a:t>напряженность трудового процесса </a:t>
            </a:r>
            <a:r>
              <a:rPr lang="ru-RU" dirty="0">
                <a:solidFill>
                  <a:srgbClr val="002060"/>
                </a:solidFill>
                <a:latin typeface="+mn-lt"/>
              </a:rPr>
              <a:t>- показатели сенсорной нагрузки на центральную нервную систему и органы чувств работника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Номер слайда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CD9C3F35-964A-4E09-A638-3C2F5ABD4D50}" type="slidenum">
              <a:rPr lang="ru-RU" sz="1800" smtClean="0">
                <a:solidFill>
                  <a:srgbClr val="626262"/>
                </a:solidFill>
                <a:latin typeface="Arial Black" pitchFamily="34" charset="0"/>
                <a:cs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26</a:t>
            </a:fld>
            <a:endParaRPr lang="ru-RU" sz="1800" smtClean="0">
              <a:solidFill>
                <a:srgbClr val="626262"/>
              </a:solidFill>
              <a:latin typeface="Arial Black" pitchFamily="34" charset="0"/>
              <a:cs typeface="Arial" pitchFamily="34" charset="0"/>
            </a:endParaRPr>
          </a:p>
        </p:txBody>
      </p:sp>
      <p:pic>
        <p:nvPicPr>
          <p:cNvPr id="19459" name="Picture 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0113" y="6364288"/>
            <a:ext cx="1800225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0" name="Прямоугольник 7"/>
          <p:cNvSpPr>
            <a:spLocks noChangeArrowheads="1"/>
          </p:cNvSpPr>
          <p:nvPr/>
        </p:nvSpPr>
        <p:spPr bwMode="auto">
          <a:xfrm>
            <a:off x="2700338" y="6742113"/>
            <a:ext cx="3930650" cy="115887"/>
          </a:xfrm>
          <a:prstGeom prst="rect">
            <a:avLst/>
          </a:prstGeom>
          <a:gradFill rotWithShape="1">
            <a:gsLst>
              <a:gs pos="0">
                <a:srgbClr val="003C73">
                  <a:alpha val="60001"/>
                </a:srgbClr>
              </a:gs>
              <a:gs pos="100000">
                <a:srgbClr val="001C35">
                  <a:alpha val="79999"/>
                </a:srgbClr>
              </a:gs>
            </a:gsLst>
            <a:lin ang="5400000" scaled="1"/>
          </a:gradFill>
          <a:ln w="2540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ru-RU" sz="1400" b="1">
              <a:solidFill>
                <a:srgbClr val="FFFFFF"/>
              </a:solidFill>
              <a:latin typeface="Calibri" pitchFamily="34" charset="0"/>
            </a:endParaRPr>
          </a:p>
        </p:txBody>
      </p:sp>
      <p:pic>
        <p:nvPicPr>
          <p:cNvPr id="19461" name="Picture 1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1225" y="0"/>
            <a:ext cx="1428750" cy="11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6588125" y="6742113"/>
            <a:ext cx="71438" cy="115887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b="1" dirty="0"/>
          </a:p>
        </p:txBody>
      </p:sp>
      <p:sp>
        <p:nvSpPr>
          <p:cNvPr id="9" name="Заголовок 1"/>
          <p:cNvSpPr txBox="1">
            <a:spLocks/>
          </p:cNvSpPr>
          <p:nvPr/>
        </p:nvSpPr>
        <p:spPr bwMode="auto">
          <a:xfrm>
            <a:off x="323850" y="333375"/>
            <a:ext cx="8229600" cy="706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>
              <a:defRPr/>
            </a:pPr>
            <a:r>
              <a:rPr lang="ru-RU" sz="2000" b="1" cap="all" dirty="0">
                <a:solidFill>
                  <a:schemeClr val="tx2"/>
                </a:solidFill>
                <a:latin typeface="Helios"/>
                <a:ea typeface="+mj-ea"/>
                <a:cs typeface="+mj-cs"/>
              </a:rPr>
              <a:t>Исследования и измерения факторов производственной среды и трудового процесса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68313" y="1268413"/>
            <a:ext cx="8280400" cy="4897437"/>
          </a:xfrm>
          <a:prstGeom prst="roundRect">
            <a:avLst/>
          </a:prstGeom>
          <a:noFill/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b="1"/>
          </a:p>
        </p:txBody>
      </p:sp>
      <p:sp>
        <p:nvSpPr>
          <p:cNvPr id="19465" name="Rectangle 1"/>
          <p:cNvSpPr>
            <a:spLocks noChangeArrowheads="1"/>
          </p:cNvSpPr>
          <p:nvPr/>
        </p:nvSpPr>
        <p:spPr bwMode="auto">
          <a:xfrm>
            <a:off x="468313" y="2203450"/>
            <a:ext cx="8207375" cy="2338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450850" algn="ctr" eaLnBrk="0" hangingPunct="0"/>
            <a:r>
              <a:rPr lang="ru-RU" sz="1600" b="1">
                <a:solidFill>
                  <a:srgbClr val="953735"/>
                </a:solidFill>
                <a:latin typeface="Calibri" pitchFamily="34" charset="0"/>
                <a:cs typeface="Times New Roman" pitchFamily="18" charset="0"/>
              </a:rPr>
              <a:t>ИССЛЕДОВАНИЯ (ИСПЫТАНИЯ) И ИЗМЕРЕНИЯ ВРЕДНЫХ (ОПАСНЫХ) ФАКТОРОВ ПРОВОДЯТСЯ В ХОДЕ ОСУЩЕСТВЛЕНИЯ ШТАТНЫХ ПРОИЗВОДСТВЕННЫХ (ТЕХНОЛОГИЧЕСКИХ) ПРОЦЕССОВ И (ИЛИ) ШТАТНОЙ ДЕЯТЕЛЬНОСТИ РАБОТОДАТЕЛЯ С УЧЕТОМ:</a:t>
            </a:r>
          </a:p>
          <a:p>
            <a:pPr indent="450850" algn="just" eaLnBrk="0" hangingPunct="0"/>
            <a:endParaRPr lang="ru-RU">
              <a:solidFill>
                <a:srgbClr val="000000"/>
              </a:solidFill>
              <a:latin typeface="Calibri" pitchFamily="34" charset="0"/>
            </a:endParaRPr>
          </a:p>
          <a:p>
            <a:pPr indent="450850" algn="just" eaLnBrk="0" hangingPunct="0">
              <a:buFont typeface="Wingdings" pitchFamily="2" charset="2"/>
              <a:buChar char="ü"/>
            </a:pPr>
            <a:r>
              <a:rPr lang="ru-RU" sz="1600">
                <a:latin typeface="Calibri" pitchFamily="34" charset="0"/>
                <a:cs typeface="Times New Roman" pitchFamily="18" charset="0"/>
              </a:rPr>
              <a:t>используемого работником производственного оборудования, сырья и материалов, являющихся источниками идентифицированных потенциально вредных (опасных) факторов</a:t>
            </a:r>
          </a:p>
          <a:p>
            <a:pPr indent="450850" algn="just" eaLnBrk="0" hangingPunct="0">
              <a:buFont typeface="Wingdings" pitchFamily="2" charset="2"/>
              <a:buChar char="ü"/>
            </a:pPr>
            <a:endParaRPr lang="ru-RU" sz="1600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Блок-схема: альтернативный процесс 10"/>
          <p:cNvSpPr/>
          <p:nvPr/>
        </p:nvSpPr>
        <p:spPr>
          <a:xfrm>
            <a:off x="755650" y="2276475"/>
            <a:ext cx="7129463" cy="2447925"/>
          </a:xfrm>
          <a:prstGeom prst="flowChartAlternateProcess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b="1" dirty="0">
              <a:solidFill>
                <a:schemeClr val="tx2"/>
              </a:solidFill>
            </a:endParaRPr>
          </a:p>
        </p:txBody>
      </p:sp>
      <p:sp>
        <p:nvSpPr>
          <p:cNvPr id="20483" name="Номер слайда 4"/>
          <p:cNvSpPr>
            <a:spLocks noGrp="1"/>
          </p:cNvSpPr>
          <p:nvPr>
            <p:ph type="sldNum" sz="quarter" idx="12"/>
          </p:nvPr>
        </p:nvSpPr>
        <p:spPr bwMode="auto">
          <a:xfrm>
            <a:off x="8172450" y="6356350"/>
            <a:ext cx="514350" cy="365125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</a:pPr>
            <a:fld id="{ADAFEF33-5237-4F5C-9144-9397C0E81841}" type="slidenum">
              <a:rPr lang="ru-RU" sz="1800" smtClean="0">
                <a:solidFill>
                  <a:srgbClr val="626262"/>
                </a:solidFill>
                <a:latin typeface="Arial Black" pitchFamily="34" charset="0"/>
                <a:cs typeface="Arial" pitchFamily="34" charset="0"/>
              </a:rPr>
              <a:pPr fontAlgn="base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None/>
              </a:pPr>
              <a:t>27</a:t>
            </a:fld>
            <a:endParaRPr lang="ru-RU" sz="1800" smtClean="0">
              <a:solidFill>
                <a:srgbClr val="626262"/>
              </a:solidFill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9219" name="Заголовок 1"/>
          <p:cNvSpPr>
            <a:spLocks/>
          </p:cNvSpPr>
          <p:nvPr/>
        </p:nvSpPr>
        <p:spPr bwMode="auto">
          <a:xfrm>
            <a:off x="179388" y="333375"/>
            <a:ext cx="8856662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b="1" cap="all" dirty="0">
                <a:solidFill>
                  <a:schemeClr val="accent1">
                    <a:lumMod val="75000"/>
                  </a:schemeClr>
                </a:solidFill>
              </a:rPr>
              <a:t>отнесение условий труда на рабочих местах к классам (подклассам) условий труда по степени вредности и (или) опасности</a:t>
            </a:r>
            <a:endParaRPr lang="ru-RU" b="1" dirty="0">
              <a:solidFill>
                <a:schemeClr val="accent1">
                  <a:lumMod val="75000"/>
                </a:schemeClr>
              </a:solidFill>
              <a:latin typeface="Helios"/>
            </a:endParaRPr>
          </a:p>
        </p:txBody>
      </p:sp>
      <p:sp>
        <p:nvSpPr>
          <p:cNvPr id="20485" name="Прямоугольник 7"/>
          <p:cNvSpPr>
            <a:spLocks noChangeArrowheads="1"/>
          </p:cNvSpPr>
          <p:nvPr/>
        </p:nvSpPr>
        <p:spPr bwMode="auto">
          <a:xfrm>
            <a:off x="2700338" y="6742113"/>
            <a:ext cx="3930650" cy="115887"/>
          </a:xfrm>
          <a:prstGeom prst="rect">
            <a:avLst/>
          </a:prstGeom>
          <a:gradFill rotWithShape="1">
            <a:gsLst>
              <a:gs pos="0">
                <a:srgbClr val="003C73">
                  <a:alpha val="60001"/>
                </a:srgbClr>
              </a:gs>
              <a:gs pos="100000">
                <a:srgbClr val="001C35">
                  <a:alpha val="79999"/>
                </a:srgbClr>
              </a:gs>
            </a:gsLst>
            <a:lin ang="5400000" scaled="1"/>
          </a:gradFill>
          <a:ln w="2540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ru-RU" sz="1400" b="1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588125" y="6742113"/>
            <a:ext cx="71438" cy="115887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b="1" dirty="0"/>
          </a:p>
        </p:txBody>
      </p:sp>
      <p:pic>
        <p:nvPicPr>
          <p:cNvPr id="20487" name="Picture 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00113" y="6364288"/>
            <a:ext cx="1800225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8" name="Picture 1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11225" y="0"/>
            <a:ext cx="1428750" cy="11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9" name="Прямоугольник 13"/>
          <p:cNvSpPr>
            <a:spLocks noChangeArrowheads="1"/>
          </p:cNvSpPr>
          <p:nvPr/>
        </p:nvSpPr>
        <p:spPr bwMode="auto">
          <a:xfrm>
            <a:off x="9861550" y="-119063"/>
            <a:ext cx="2286000" cy="4000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2000"/>
          </a:p>
        </p:txBody>
      </p:sp>
      <p:sp>
        <p:nvSpPr>
          <p:cNvPr id="16" name="Блок-схема: альтернативный процесс 15"/>
          <p:cNvSpPr/>
          <p:nvPr/>
        </p:nvSpPr>
        <p:spPr>
          <a:xfrm>
            <a:off x="1619250" y="2276475"/>
            <a:ext cx="7200900" cy="2232025"/>
          </a:xfrm>
          <a:prstGeom prst="flowChartAlternateProcess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rgbClr val="002060"/>
                </a:solidFill>
              </a:rPr>
              <a:t>Осуществляется экспертом организации, проводящей специальную оценку условий труда, в зависимости от степени отклонения фактических значений вредных и (или) опасных факторов, полученных по результатам проведения их исследований (испытаний) и измерений, от нормативов (гигиенических нормативов) условий труда и с учетом продолжительности их воздействия на работника в течение рабочего дня (смены)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20491" name="Прямоугольник 9"/>
          <p:cNvSpPr>
            <a:spLocks noChangeArrowheads="1"/>
          </p:cNvSpPr>
          <p:nvPr/>
        </p:nvSpPr>
        <p:spPr bwMode="auto">
          <a:xfrm>
            <a:off x="900113" y="2133600"/>
            <a:ext cx="612775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2000">
                <a:solidFill>
                  <a:schemeClr val="tx2"/>
                </a:solidFill>
              </a:rPr>
              <a:t>!</a:t>
            </a:r>
            <a:endParaRPr lang="ru-RU" sz="1200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Номер слайда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B481A3A-6DE1-490B-B22B-4CE5F6CEB4E3}" type="slidenum">
              <a:rPr lang="ru-RU" sz="1800" smtClean="0">
                <a:solidFill>
                  <a:srgbClr val="626262"/>
                </a:solidFill>
                <a:latin typeface="Arial Black" pitchFamily="34" charset="0"/>
                <a:cs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28</a:t>
            </a:fld>
            <a:endParaRPr lang="ru-RU" sz="1800" smtClean="0">
              <a:solidFill>
                <a:srgbClr val="626262"/>
              </a:solidFill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21507" name="Заголовок 1"/>
          <p:cNvSpPr>
            <a:spLocks noGrp="1"/>
          </p:cNvSpPr>
          <p:nvPr>
            <p:ph type="title"/>
          </p:nvPr>
        </p:nvSpPr>
        <p:spPr>
          <a:xfrm>
            <a:off x="395288" y="115888"/>
            <a:ext cx="8280400" cy="433387"/>
          </a:xfrm>
        </p:spPr>
        <p:txBody>
          <a:bodyPr/>
          <a:lstStyle/>
          <a:p>
            <a:r>
              <a:rPr lang="ru-RU" sz="2000" b="1" smtClean="0">
                <a:solidFill>
                  <a:schemeClr val="tx2"/>
                </a:solidFill>
                <a:latin typeface="Helios"/>
              </a:rPr>
              <a:t>КЛАССЫ УСЛОВИЙ ТРУДА</a:t>
            </a:r>
          </a:p>
        </p:txBody>
      </p:sp>
      <p:pic>
        <p:nvPicPr>
          <p:cNvPr id="21508" name="Picture 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0113" y="6364288"/>
            <a:ext cx="1800225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9" name="Прямоугольник 7"/>
          <p:cNvSpPr>
            <a:spLocks noChangeArrowheads="1"/>
          </p:cNvSpPr>
          <p:nvPr/>
        </p:nvSpPr>
        <p:spPr bwMode="auto">
          <a:xfrm>
            <a:off x="2700338" y="6742113"/>
            <a:ext cx="3930650" cy="115887"/>
          </a:xfrm>
          <a:prstGeom prst="rect">
            <a:avLst/>
          </a:prstGeom>
          <a:gradFill rotWithShape="1">
            <a:gsLst>
              <a:gs pos="0">
                <a:srgbClr val="003C73">
                  <a:alpha val="60001"/>
                </a:srgbClr>
              </a:gs>
              <a:gs pos="100000">
                <a:srgbClr val="001C35">
                  <a:alpha val="79999"/>
                </a:srgbClr>
              </a:gs>
            </a:gsLst>
            <a:lin ang="5400000" scaled="1"/>
          </a:gradFill>
          <a:ln w="2540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ru-RU" sz="1400" b="1">
              <a:solidFill>
                <a:srgbClr val="FFFFFF"/>
              </a:solidFill>
              <a:latin typeface="Calibri" pitchFamily="34" charset="0"/>
            </a:endParaRPr>
          </a:p>
        </p:txBody>
      </p:sp>
      <p:pic>
        <p:nvPicPr>
          <p:cNvPr id="21510" name="Picture 1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1225" y="0"/>
            <a:ext cx="1428750" cy="11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Скругленный прямоугольник 11"/>
          <p:cNvSpPr/>
          <p:nvPr/>
        </p:nvSpPr>
        <p:spPr>
          <a:xfrm>
            <a:off x="250825" y="549275"/>
            <a:ext cx="8713788" cy="1439863"/>
          </a:xfrm>
          <a:prstGeom prst="round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500" b="1" dirty="0">
                <a:solidFill>
                  <a:schemeClr val="tx2"/>
                </a:solidFill>
              </a:rPr>
              <a:t>Оптимальные условия труда (1 класс)</a:t>
            </a:r>
            <a:endParaRPr lang="ru-RU" sz="1500" dirty="0">
              <a:solidFill>
                <a:schemeClr val="tx2"/>
              </a:solidFill>
            </a:endParaRPr>
          </a:p>
          <a:p>
            <a:pPr algn="just">
              <a:defRPr/>
            </a:pPr>
            <a:r>
              <a:rPr lang="ru-RU" sz="1600" dirty="0">
                <a:solidFill>
                  <a:srgbClr val="002060"/>
                </a:solidFill>
              </a:rPr>
              <a:t>условия труда, при которых воздействие на работника вредных и (или) опасных производственных факторов отсутствует или уровни воздействия которых не превышают уровни, установленные нормативами (гигиеническими нормативами) условий труда и принятые в качестве безопасных для человека, и создаются предпосылки для поддержания высокого уровня работоспособности работника</a:t>
            </a: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250825" y="2133600"/>
            <a:ext cx="8713788" cy="1439863"/>
          </a:xfrm>
          <a:prstGeom prst="roundRect">
            <a:avLst/>
          </a:prstGeom>
          <a:noFill/>
          <a:ln w="285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500" b="1" dirty="0">
              <a:solidFill>
                <a:schemeClr val="tx2"/>
              </a:solidFill>
            </a:endParaRPr>
          </a:p>
          <a:p>
            <a:pPr>
              <a:defRPr/>
            </a:pPr>
            <a:r>
              <a:rPr lang="ru-RU" sz="1500" b="1" dirty="0">
                <a:solidFill>
                  <a:schemeClr val="tx2"/>
                </a:solidFill>
              </a:rPr>
              <a:t>Допустимые условия труда (2 класс)</a:t>
            </a:r>
          </a:p>
          <a:p>
            <a:pPr algn="just">
              <a:defRPr/>
            </a:pPr>
            <a:r>
              <a:rPr lang="ru-RU" sz="1600" dirty="0">
                <a:solidFill>
                  <a:srgbClr val="002060"/>
                </a:solidFill>
              </a:rPr>
              <a:t>условия труда, при которых на работника воздействуют вредные и (или) опасные производственные факторы, уровни воздействия которых не превышают уровни, установленные нормативами (гигиеническими нормативами) условий труда, а измененное функциональное состояние организма работника восстанавливается во время регламентированного отдыха или к началу следующего рабочего дня (смены)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500" b="1" dirty="0">
              <a:solidFill>
                <a:schemeClr val="tx2"/>
              </a:solidFill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250825" y="3716338"/>
            <a:ext cx="8642350" cy="1008062"/>
          </a:xfrm>
          <a:prstGeom prst="round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500" b="1" dirty="0">
                <a:solidFill>
                  <a:schemeClr val="tx2"/>
                </a:solidFill>
              </a:rPr>
              <a:t>Вредные условия труда (3 класс)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solidFill>
                  <a:srgbClr val="002060"/>
                </a:solidFill>
              </a:rPr>
              <a:t>условия труда, при которых уровни воздействия вредных и (или) опасных производственных факторов превышают уровни, установленные нормативами (гигиеническими нормативами) условий труда, </a:t>
            </a:r>
            <a:r>
              <a:rPr lang="ru-RU" sz="1500" dirty="0">
                <a:solidFill>
                  <a:srgbClr val="002060"/>
                </a:solidFill>
              </a:rPr>
              <a:t>включая подклассы 3.1, 3.2, 3.3, 3.4</a:t>
            </a:r>
            <a:endParaRPr lang="ru-RU" sz="1500" b="1" dirty="0">
              <a:solidFill>
                <a:srgbClr val="002060"/>
              </a:solidFill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250825" y="4868863"/>
            <a:ext cx="8642350" cy="1439862"/>
          </a:xfrm>
          <a:prstGeom prst="roundRect">
            <a:avLst/>
          </a:prstGeom>
          <a:noFill/>
          <a:ln w="28575">
            <a:solidFill>
              <a:schemeClr val="tx2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500" b="1" dirty="0">
                <a:solidFill>
                  <a:schemeClr val="tx2"/>
                </a:solidFill>
              </a:rPr>
              <a:t>Опасные условия труда (4 класс)</a:t>
            </a:r>
          </a:p>
          <a:p>
            <a:pPr algn="just">
              <a:defRPr/>
            </a:pPr>
            <a:r>
              <a:rPr lang="ru-RU" sz="1600" dirty="0">
                <a:solidFill>
                  <a:srgbClr val="002060"/>
                </a:solidFill>
              </a:rPr>
              <a:t> условия труда, при которых на работника воздействуют вредные и (или) опасные производственные факторы, уровни воздействия которых в течение всего рабочего дня (смены) или его части способны создать угрозу жизни работника, а последствия воздействия данных факторов обусловливают высокий риск развития острого профессионального заболевания в период трудовой деятельности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6588125" y="6742113"/>
            <a:ext cx="71438" cy="115887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b="1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Скругленный прямоугольник 11"/>
          <p:cNvSpPr/>
          <p:nvPr/>
        </p:nvSpPr>
        <p:spPr>
          <a:xfrm>
            <a:off x="179388" y="549275"/>
            <a:ext cx="8713787" cy="5689600"/>
          </a:xfrm>
          <a:prstGeom prst="roundRect">
            <a:avLst/>
          </a:prstGeom>
          <a:noFill/>
          <a:ln>
            <a:noFill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just" eaLnBrk="0" hangingPunct="0">
              <a:defRPr/>
            </a:pPr>
            <a:r>
              <a:rPr lang="ru-RU" sz="1400" b="1" dirty="0">
                <a:solidFill>
                  <a:schemeClr val="tx2"/>
                </a:solidFill>
              </a:rPr>
              <a:t>Подкласс 3.1</a:t>
            </a:r>
          </a:p>
          <a:p>
            <a:pPr>
              <a:defRPr/>
            </a:pPr>
            <a:r>
              <a:rPr lang="ru-RU" sz="1400" dirty="0">
                <a:solidFill>
                  <a:srgbClr val="002060"/>
                </a:solidFill>
              </a:rPr>
              <a:t>(вредные условия труда 1 степени) - условия труда, при которых на работника воздействуют вредные и (или) опасные производственные факторы, после воздействия которых измененное функциональное состояние организма работника восстанавливается, как правило, при более длительном, чем до начала следующего рабочего дня (смены), прекращении воздействия данных факторов, и увеличивается риск повреждения здоровья</a:t>
            </a:r>
          </a:p>
          <a:p>
            <a:pPr indent="450850" algn="just" eaLnBrk="0" hangingPunct="0">
              <a:defRPr/>
            </a:pPr>
            <a:endParaRPr lang="ru-RU" sz="1400" dirty="0">
              <a:solidFill>
                <a:schemeClr val="tx2"/>
              </a:solidFill>
            </a:endParaRPr>
          </a:p>
          <a:p>
            <a:pPr algn="just" eaLnBrk="0" hangingPunct="0">
              <a:defRPr/>
            </a:pPr>
            <a:r>
              <a:rPr lang="ru-RU" sz="1400" b="1" dirty="0">
                <a:solidFill>
                  <a:schemeClr val="tx2"/>
                </a:solidFill>
              </a:rPr>
              <a:t>Подкласс 3.2 </a:t>
            </a:r>
          </a:p>
          <a:p>
            <a:pPr>
              <a:defRPr/>
            </a:pPr>
            <a:r>
              <a:rPr lang="ru-RU" sz="1400" dirty="0">
                <a:solidFill>
                  <a:srgbClr val="002060"/>
                </a:solidFill>
              </a:rPr>
              <a:t>(вредные условия труда 2 степени) - условия труда, при которых на работника воздействуют вредные и (или) опасные производственные факторы, уровни воздействия которых способны вызвать стойкие функциональные изменения в организме работника, приводящие к появлению и развитию начальных форм профессиональных заболеваний или профессиональных заболеваний легкой степени тяжести (без потери профессиональной трудоспособности), возникающих после продолжительной экспозиции (пятнадцать и более лет)</a:t>
            </a:r>
          </a:p>
          <a:p>
            <a:pPr indent="450850" algn="just" eaLnBrk="0" hangingPunct="0">
              <a:defRPr/>
            </a:pPr>
            <a:endParaRPr lang="ru-RU" sz="1400" b="1" dirty="0">
              <a:solidFill>
                <a:schemeClr val="tx2"/>
              </a:solidFill>
            </a:endParaRPr>
          </a:p>
          <a:p>
            <a:pPr algn="just" eaLnBrk="0" hangingPunct="0">
              <a:defRPr/>
            </a:pPr>
            <a:r>
              <a:rPr lang="ru-RU" sz="1400" b="1" dirty="0">
                <a:solidFill>
                  <a:schemeClr val="tx2"/>
                </a:solidFill>
              </a:rPr>
              <a:t>Подкласс 3.3</a:t>
            </a:r>
            <a:r>
              <a:rPr lang="ru-RU" sz="1400" dirty="0">
                <a:solidFill>
                  <a:schemeClr val="tx2"/>
                </a:solidFill>
              </a:rPr>
              <a:t> </a:t>
            </a:r>
          </a:p>
          <a:p>
            <a:pPr>
              <a:defRPr/>
            </a:pPr>
            <a:r>
              <a:rPr lang="ru-RU" sz="1400" dirty="0">
                <a:solidFill>
                  <a:srgbClr val="002060"/>
                </a:solidFill>
              </a:rPr>
              <a:t>(вредные условия труда 3 степени) - условия труда, при которых на работника воздействуют вредные и (или) опасные производственные факторы, уровни воздействия которых способны вызвать стойкие функциональные изменения в организме работника, приводящие к появлению и развитию профессиональных заболеваний легкой и средней степени тяжести (с потерей профессиональной трудоспособности) в период трудовой деятельности</a:t>
            </a:r>
          </a:p>
          <a:p>
            <a:pPr indent="450850" algn="just" eaLnBrk="0" hangingPunct="0">
              <a:defRPr/>
            </a:pPr>
            <a:endParaRPr lang="ru-RU" sz="1400" dirty="0">
              <a:solidFill>
                <a:schemeClr val="tx2"/>
              </a:solidFill>
            </a:endParaRPr>
          </a:p>
          <a:p>
            <a:pPr eaLnBrk="0" hangingPunct="0">
              <a:defRPr/>
            </a:pPr>
            <a:r>
              <a:rPr lang="ru-RU" sz="1400" b="1" dirty="0">
                <a:solidFill>
                  <a:schemeClr val="tx2"/>
                </a:solidFill>
              </a:rPr>
              <a:t>Подкласс 3.4</a:t>
            </a:r>
          </a:p>
          <a:p>
            <a:pPr>
              <a:defRPr/>
            </a:pPr>
            <a:r>
              <a:rPr lang="ru-RU" sz="1400" dirty="0">
                <a:solidFill>
                  <a:srgbClr val="002060"/>
                </a:solidFill>
              </a:rPr>
              <a:t> (вредные условия труда 4 степени) - условия труда, при которых на работника воздействуют вредные и (или) опасные производственные факторы, уровни воздействия которых способны привести к появлению и развитию тяжелых форм профессиональных заболеваний (с потерей общей трудоспособности) в период трудовой деятельности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b="1" dirty="0">
              <a:solidFill>
                <a:schemeClr val="tx1"/>
              </a:solidFill>
            </a:endParaRPr>
          </a:p>
        </p:txBody>
      </p:sp>
      <p:sp>
        <p:nvSpPr>
          <p:cNvPr id="22531" name="Номер слайда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343E4B92-361E-4B19-8445-2A8E3324C058}" type="slidenum">
              <a:rPr lang="ru-RU" sz="1800" smtClean="0">
                <a:solidFill>
                  <a:srgbClr val="626262"/>
                </a:solidFill>
                <a:latin typeface="Arial Black" pitchFamily="34" charset="0"/>
                <a:cs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29</a:t>
            </a:fld>
            <a:endParaRPr lang="ru-RU" sz="1800" smtClean="0">
              <a:solidFill>
                <a:srgbClr val="626262"/>
              </a:solidFill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22532" name="Заголовок 1"/>
          <p:cNvSpPr>
            <a:spLocks noGrp="1"/>
          </p:cNvSpPr>
          <p:nvPr>
            <p:ph type="title"/>
          </p:nvPr>
        </p:nvSpPr>
        <p:spPr>
          <a:xfrm>
            <a:off x="468313" y="115888"/>
            <a:ext cx="8229600" cy="503237"/>
          </a:xfrm>
        </p:spPr>
        <p:txBody>
          <a:bodyPr/>
          <a:lstStyle/>
          <a:p>
            <a:r>
              <a:rPr lang="ru-RU" sz="2000" b="1" smtClean="0">
                <a:solidFill>
                  <a:schemeClr val="tx2"/>
                </a:solidFill>
                <a:latin typeface="Helios"/>
              </a:rPr>
              <a:t>ПОДКЛАССЫ УСЛОВИЙ ТРУДА  </a:t>
            </a:r>
          </a:p>
        </p:txBody>
      </p:sp>
      <p:pic>
        <p:nvPicPr>
          <p:cNvPr id="22533" name="Picture 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0113" y="6364288"/>
            <a:ext cx="1800225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4" name="Прямоугольник 7"/>
          <p:cNvSpPr>
            <a:spLocks noChangeArrowheads="1"/>
          </p:cNvSpPr>
          <p:nvPr/>
        </p:nvSpPr>
        <p:spPr bwMode="auto">
          <a:xfrm>
            <a:off x="2700338" y="6742113"/>
            <a:ext cx="3930650" cy="115887"/>
          </a:xfrm>
          <a:prstGeom prst="rect">
            <a:avLst/>
          </a:prstGeom>
          <a:gradFill rotWithShape="1">
            <a:gsLst>
              <a:gs pos="0">
                <a:srgbClr val="003C73">
                  <a:alpha val="60001"/>
                </a:srgbClr>
              </a:gs>
              <a:gs pos="100000">
                <a:srgbClr val="001C35">
                  <a:alpha val="79999"/>
                </a:srgbClr>
              </a:gs>
            </a:gsLst>
            <a:lin ang="5400000" scaled="1"/>
          </a:gradFill>
          <a:ln w="2540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ru-RU" sz="1400" b="1">
              <a:solidFill>
                <a:srgbClr val="FFFFFF"/>
              </a:solidFill>
              <a:latin typeface="Calibri" pitchFamily="34" charset="0"/>
            </a:endParaRPr>
          </a:p>
        </p:txBody>
      </p:sp>
      <p:pic>
        <p:nvPicPr>
          <p:cNvPr id="22535" name="Picture 1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1225" y="0"/>
            <a:ext cx="1428750" cy="11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6588125" y="6742113"/>
            <a:ext cx="71438" cy="115887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Номер слайда 4"/>
          <p:cNvSpPr>
            <a:spLocks noGrp="1"/>
          </p:cNvSpPr>
          <p:nvPr>
            <p:ph type="sldNum" sz="quarter" idx="12"/>
          </p:nvPr>
        </p:nvSpPr>
        <p:spPr bwMode="auto">
          <a:xfrm>
            <a:off x="8172450" y="6356350"/>
            <a:ext cx="514350" cy="365125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</a:pPr>
            <a:fld id="{DF8869D0-E702-42D3-A5F0-08D2F78B965E}" type="slidenum">
              <a:rPr lang="ru-RU" sz="1800" smtClean="0">
                <a:solidFill>
                  <a:srgbClr val="626262"/>
                </a:solidFill>
                <a:latin typeface="Arial Black" pitchFamily="34" charset="0"/>
                <a:cs typeface="Arial" pitchFamily="34" charset="0"/>
              </a:rPr>
              <a:pPr fontAlgn="base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None/>
              </a:pPr>
              <a:t>3</a:t>
            </a:fld>
            <a:endParaRPr lang="ru-RU" sz="1800" smtClean="0">
              <a:solidFill>
                <a:srgbClr val="626262"/>
              </a:solidFill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20483" name="Заголовок 1"/>
          <p:cNvSpPr>
            <a:spLocks/>
          </p:cNvSpPr>
          <p:nvPr/>
        </p:nvSpPr>
        <p:spPr bwMode="auto">
          <a:xfrm>
            <a:off x="179388" y="188913"/>
            <a:ext cx="8856662" cy="433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1600" b="1" dirty="0">
                <a:solidFill>
                  <a:schemeClr val="tx2"/>
                </a:solidFill>
                <a:latin typeface="Helios"/>
                <a:ea typeface="+mj-ea"/>
                <a:cs typeface="+mj-cs"/>
              </a:rPr>
              <a:t>УТВЕРЖДЕННЫЕ ПРИКАЗЫ МИНТРУДА РОССИИ, РАЗРАБОТАННЫЕ В РАЗВИТИЕ ФЕДЕРАЛЬНОГО ЗАКОНА «О СПЕЦИАЛЬНОЙ ОЦЕНКЕ УСЛОВИЙ ТРУДА»</a:t>
            </a:r>
            <a:endParaRPr lang="ru-RU" sz="1600" b="1" dirty="0">
              <a:solidFill>
                <a:schemeClr val="tx2"/>
              </a:solidFill>
              <a:latin typeface="Helios"/>
            </a:endParaRPr>
          </a:p>
        </p:txBody>
      </p:sp>
      <p:sp>
        <p:nvSpPr>
          <p:cNvPr id="7172" name="Прямоугольник 7"/>
          <p:cNvSpPr>
            <a:spLocks noChangeArrowheads="1"/>
          </p:cNvSpPr>
          <p:nvPr/>
        </p:nvSpPr>
        <p:spPr bwMode="auto">
          <a:xfrm>
            <a:off x="2700338" y="6742113"/>
            <a:ext cx="3930650" cy="115887"/>
          </a:xfrm>
          <a:prstGeom prst="rect">
            <a:avLst/>
          </a:prstGeom>
          <a:gradFill rotWithShape="1">
            <a:gsLst>
              <a:gs pos="0">
                <a:srgbClr val="003C73">
                  <a:alpha val="60001"/>
                </a:srgbClr>
              </a:gs>
              <a:gs pos="100000">
                <a:srgbClr val="001C35">
                  <a:alpha val="79999"/>
                </a:srgbClr>
              </a:gs>
            </a:gsLst>
            <a:lin ang="5400000" scaled="1"/>
          </a:gradFill>
          <a:ln w="2540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ru-RU" sz="1400" b="1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588125" y="6742113"/>
            <a:ext cx="71438" cy="115887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b="1" dirty="0"/>
          </a:p>
        </p:txBody>
      </p:sp>
      <p:pic>
        <p:nvPicPr>
          <p:cNvPr id="7174" name="Picture 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0113" y="6364288"/>
            <a:ext cx="1800225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5" name="Picture 1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1225" y="0"/>
            <a:ext cx="1428750" cy="11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6" name="Схема 15"/>
          <p:cNvGraphicFramePr/>
          <p:nvPr/>
        </p:nvGraphicFramePr>
        <p:xfrm>
          <a:off x="107504" y="764704"/>
          <a:ext cx="8928992" cy="56886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Номер слайда 4"/>
          <p:cNvSpPr>
            <a:spLocks noGrp="1"/>
          </p:cNvSpPr>
          <p:nvPr>
            <p:ph type="sldNum" sz="quarter" idx="12"/>
          </p:nvPr>
        </p:nvSpPr>
        <p:spPr bwMode="auto">
          <a:xfrm>
            <a:off x="8172450" y="6356350"/>
            <a:ext cx="514350" cy="365125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</a:pPr>
            <a:fld id="{2C352AD4-7926-4135-BF70-F0762FB65964}" type="slidenum">
              <a:rPr lang="ru-RU" sz="1800" smtClean="0">
                <a:solidFill>
                  <a:srgbClr val="626262"/>
                </a:solidFill>
                <a:latin typeface="Arial Black" pitchFamily="34" charset="0"/>
                <a:cs typeface="Arial" pitchFamily="34" charset="0"/>
              </a:rPr>
              <a:pPr fontAlgn="base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None/>
              </a:pPr>
              <a:t>30</a:t>
            </a:fld>
            <a:endParaRPr lang="ru-RU" sz="1800" smtClean="0">
              <a:solidFill>
                <a:srgbClr val="626262"/>
              </a:solidFill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9219" name="Заголовок 1"/>
          <p:cNvSpPr>
            <a:spLocks/>
          </p:cNvSpPr>
          <p:nvPr/>
        </p:nvSpPr>
        <p:spPr bwMode="auto">
          <a:xfrm>
            <a:off x="179388" y="188913"/>
            <a:ext cx="8856662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b="1" cap="all" dirty="0">
                <a:solidFill>
                  <a:schemeClr val="accent1">
                    <a:lumMod val="75000"/>
                  </a:schemeClr>
                </a:solidFill>
              </a:rPr>
              <a:t>ПОРЯДОК РЕАЛИЗАЦИИ ПРОЦЕДУРЫ отнесения условий труда на рабочих местах к классам (подклассам) условий труда по степени вредности или опасности</a:t>
            </a:r>
            <a:endParaRPr lang="ru-RU" b="1" dirty="0">
              <a:solidFill>
                <a:schemeClr val="accent1">
                  <a:lumMod val="75000"/>
                </a:schemeClr>
              </a:solidFill>
              <a:latin typeface="Helios"/>
            </a:endParaRPr>
          </a:p>
        </p:txBody>
      </p:sp>
      <p:sp>
        <p:nvSpPr>
          <p:cNvPr id="23556" name="Прямоугольник 7"/>
          <p:cNvSpPr>
            <a:spLocks noChangeArrowheads="1"/>
          </p:cNvSpPr>
          <p:nvPr/>
        </p:nvSpPr>
        <p:spPr bwMode="auto">
          <a:xfrm>
            <a:off x="2700338" y="6742113"/>
            <a:ext cx="3930650" cy="115887"/>
          </a:xfrm>
          <a:prstGeom prst="rect">
            <a:avLst/>
          </a:prstGeom>
          <a:gradFill rotWithShape="1">
            <a:gsLst>
              <a:gs pos="0">
                <a:srgbClr val="003C73">
                  <a:alpha val="60001"/>
                </a:srgbClr>
              </a:gs>
              <a:gs pos="100000">
                <a:srgbClr val="001C35">
                  <a:alpha val="79999"/>
                </a:srgbClr>
              </a:gs>
            </a:gsLst>
            <a:lin ang="5400000" scaled="1"/>
          </a:gradFill>
          <a:ln w="2540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ru-RU" sz="1400" b="1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588125" y="6742113"/>
            <a:ext cx="71438" cy="115887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b="1" dirty="0"/>
          </a:p>
        </p:txBody>
      </p:sp>
      <p:pic>
        <p:nvPicPr>
          <p:cNvPr id="23558" name="Picture 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00113" y="6364288"/>
            <a:ext cx="1800225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9" name="Picture 1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11225" y="0"/>
            <a:ext cx="1428750" cy="11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60" name="Прямоугольник 13"/>
          <p:cNvSpPr>
            <a:spLocks noChangeArrowheads="1"/>
          </p:cNvSpPr>
          <p:nvPr/>
        </p:nvSpPr>
        <p:spPr bwMode="auto">
          <a:xfrm>
            <a:off x="9861550" y="-119063"/>
            <a:ext cx="2286000" cy="4000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2000"/>
          </a:p>
        </p:txBody>
      </p:sp>
      <p:sp>
        <p:nvSpPr>
          <p:cNvPr id="16" name="TextBox 15"/>
          <p:cNvSpPr txBox="1"/>
          <p:nvPr/>
        </p:nvSpPr>
        <p:spPr>
          <a:xfrm>
            <a:off x="323850" y="1196975"/>
            <a:ext cx="8640763" cy="49863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>
              <a:defRPr/>
            </a:pPr>
            <a:r>
              <a:rPr lang="ru-RU" sz="2000" dirty="0">
                <a:solidFill>
                  <a:schemeClr val="tx2"/>
                </a:solidFill>
              </a:rPr>
              <a:t>ОТНЕСЕНИЕ УСЛОВИЙ ТРУДА К СООТВЕТСТВУЮЩЕМУ КЛАССУ (ПОДКЛАССУ) УСЛОВИЙ ТРУДА ОСУЩЕСТВЛЯЕТСЯ ПО РЕЗУЛЬТАТАМ ИССЛЕДОВАНИЙ (ИСПЫТАНИЙ) И ИЗМЕРЕНИЙ СЛЕДУЮЩИХ ИДЕНТИФИЦИРОВАННЫХ ВРЕДНЫХ И (ИЛИ) ОПАСНЫХ ФАКТОРОВ ПРОИЗВОДСТВЕННОЙ СРЕДЫ И ТРУДОВОГО ПРОЦЕССА:</a:t>
            </a:r>
          </a:p>
          <a:p>
            <a:pPr>
              <a:buFontTx/>
              <a:buBlip>
                <a:blip r:embed="rId5"/>
              </a:buBlip>
              <a:defRPr/>
            </a:pPr>
            <a:endParaRPr lang="ru-RU" b="1" i="1" dirty="0">
              <a:latin typeface="+mn-lt"/>
            </a:endParaRPr>
          </a:p>
          <a:p>
            <a:pPr lvl="1" indent="171450">
              <a:buFont typeface="Wingdings" pitchFamily="2" charset="2"/>
              <a:buChar char="§"/>
              <a:defRPr/>
            </a:pPr>
            <a:r>
              <a:rPr lang="ru-RU" dirty="0">
                <a:solidFill>
                  <a:schemeClr val="tx2"/>
                </a:solidFill>
              </a:rPr>
              <a:t>Химического фактора</a:t>
            </a:r>
          </a:p>
          <a:p>
            <a:pPr lvl="1" indent="171450">
              <a:buFont typeface="Wingdings" pitchFamily="2" charset="2"/>
              <a:buChar char="§"/>
              <a:defRPr/>
            </a:pPr>
            <a:r>
              <a:rPr lang="ru-RU" dirty="0">
                <a:solidFill>
                  <a:schemeClr val="tx2"/>
                </a:solidFill>
              </a:rPr>
              <a:t>Биологического фактора</a:t>
            </a:r>
          </a:p>
          <a:p>
            <a:pPr lvl="1" indent="171450">
              <a:buFont typeface="Wingdings" pitchFamily="2" charset="2"/>
              <a:buChar char="§"/>
              <a:defRPr/>
            </a:pPr>
            <a:r>
              <a:rPr lang="ru-RU" dirty="0">
                <a:solidFill>
                  <a:schemeClr val="tx2"/>
                </a:solidFill>
              </a:rPr>
              <a:t>Аэрозолей преимущественно </a:t>
            </a:r>
            <a:r>
              <a:rPr lang="ru-RU" dirty="0" err="1">
                <a:solidFill>
                  <a:schemeClr val="tx2"/>
                </a:solidFill>
              </a:rPr>
              <a:t>фиброгенного</a:t>
            </a:r>
            <a:r>
              <a:rPr lang="ru-RU" dirty="0">
                <a:solidFill>
                  <a:schemeClr val="tx2"/>
                </a:solidFill>
              </a:rPr>
              <a:t> действия</a:t>
            </a:r>
          </a:p>
          <a:p>
            <a:pPr lvl="1" indent="171450">
              <a:buFont typeface="Wingdings" pitchFamily="2" charset="2"/>
              <a:buChar char="§"/>
              <a:defRPr/>
            </a:pPr>
            <a:r>
              <a:rPr lang="ru-RU" dirty="0" err="1">
                <a:solidFill>
                  <a:schemeClr val="tx2"/>
                </a:solidFill>
              </a:rPr>
              <a:t>Виброакустических</a:t>
            </a:r>
            <a:r>
              <a:rPr lang="ru-RU" dirty="0">
                <a:solidFill>
                  <a:schemeClr val="tx2"/>
                </a:solidFill>
              </a:rPr>
              <a:t> факторов</a:t>
            </a:r>
          </a:p>
          <a:p>
            <a:pPr lvl="1" indent="171450">
              <a:buFont typeface="Wingdings" pitchFamily="2" charset="2"/>
              <a:buChar char="§"/>
              <a:defRPr/>
            </a:pPr>
            <a:r>
              <a:rPr lang="ru-RU" dirty="0">
                <a:solidFill>
                  <a:schemeClr val="tx2"/>
                </a:solidFill>
              </a:rPr>
              <a:t>Параметров микроклимата</a:t>
            </a:r>
          </a:p>
          <a:p>
            <a:pPr lvl="1" indent="171450">
              <a:buFont typeface="Wingdings" pitchFamily="2" charset="2"/>
              <a:buChar char="§"/>
              <a:defRPr/>
            </a:pPr>
            <a:r>
              <a:rPr lang="ru-RU" dirty="0">
                <a:solidFill>
                  <a:schemeClr val="tx2"/>
                </a:solidFill>
              </a:rPr>
              <a:t>Световой среды</a:t>
            </a:r>
          </a:p>
          <a:p>
            <a:pPr lvl="1" indent="171450">
              <a:buFont typeface="Wingdings" pitchFamily="2" charset="2"/>
              <a:buChar char="§"/>
              <a:defRPr/>
            </a:pPr>
            <a:r>
              <a:rPr lang="ru-RU" dirty="0">
                <a:solidFill>
                  <a:schemeClr val="tx2"/>
                </a:solidFill>
              </a:rPr>
              <a:t>Неионизирующих излучений</a:t>
            </a:r>
          </a:p>
          <a:p>
            <a:pPr lvl="1" indent="171450">
              <a:buFont typeface="Wingdings" pitchFamily="2" charset="2"/>
              <a:buChar char="§"/>
              <a:defRPr/>
            </a:pPr>
            <a:r>
              <a:rPr lang="ru-RU" dirty="0">
                <a:solidFill>
                  <a:schemeClr val="tx2"/>
                </a:solidFill>
              </a:rPr>
              <a:t>Ионизирующих излучений</a:t>
            </a:r>
          </a:p>
          <a:p>
            <a:pPr lvl="1" indent="171450">
              <a:buFont typeface="Wingdings" pitchFamily="2" charset="2"/>
              <a:buChar char="§"/>
              <a:defRPr/>
            </a:pPr>
            <a:r>
              <a:rPr lang="ru-RU" dirty="0">
                <a:solidFill>
                  <a:schemeClr val="tx2"/>
                </a:solidFill>
              </a:rPr>
              <a:t>Тяжести трудового процесса</a:t>
            </a:r>
          </a:p>
          <a:p>
            <a:pPr lvl="1" indent="171450">
              <a:buFont typeface="Wingdings" pitchFamily="2" charset="2"/>
              <a:buChar char="§"/>
              <a:defRPr/>
            </a:pPr>
            <a:r>
              <a:rPr lang="ru-RU" dirty="0">
                <a:solidFill>
                  <a:schemeClr val="tx2"/>
                </a:solidFill>
              </a:rPr>
              <a:t>Напряженности трудового процесса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Номер слайда 4"/>
          <p:cNvSpPr>
            <a:spLocks noGrp="1"/>
          </p:cNvSpPr>
          <p:nvPr>
            <p:ph type="sldNum" sz="quarter" idx="12"/>
          </p:nvPr>
        </p:nvSpPr>
        <p:spPr bwMode="auto">
          <a:xfrm>
            <a:off x="8172450" y="6356350"/>
            <a:ext cx="514350" cy="365125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</a:pPr>
            <a:fld id="{24DA3A8E-9CE6-4032-80CE-EAC14AA45025}" type="slidenum">
              <a:rPr lang="ru-RU" sz="1800" smtClean="0">
                <a:solidFill>
                  <a:srgbClr val="626262"/>
                </a:solidFill>
                <a:latin typeface="Arial Black" pitchFamily="34" charset="0"/>
                <a:cs typeface="Arial" pitchFamily="34" charset="0"/>
              </a:rPr>
              <a:pPr fontAlgn="base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None/>
              </a:pPr>
              <a:t>31</a:t>
            </a:fld>
            <a:endParaRPr lang="ru-RU" sz="1800" smtClean="0">
              <a:solidFill>
                <a:srgbClr val="626262"/>
              </a:solidFill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9219" name="Заголовок 1"/>
          <p:cNvSpPr>
            <a:spLocks/>
          </p:cNvSpPr>
          <p:nvPr/>
        </p:nvSpPr>
        <p:spPr bwMode="auto">
          <a:xfrm>
            <a:off x="179388" y="44450"/>
            <a:ext cx="8856662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1600" b="1" cap="all" dirty="0">
                <a:solidFill>
                  <a:schemeClr val="accent1">
                    <a:lumMod val="75000"/>
                  </a:schemeClr>
                </a:solidFill>
              </a:rPr>
              <a:t>ОТНЕСЕНИЕ УСЛОВИЙ ТРУДА К СООТВЕТСТВУЮЩЕМУ КЛАССУ (ПОДКЛАССУ) условий труда С УЧЕТОМ КОМПЛЕКСНОГО ВОЗДЕЙСТВИЯ ИДЕНТИФИЦИРОВАННЫХ ПОТЕНЦИАЛЬНО ВРЕДНЫХ И (ИЛИ) ОПАСНЫХ ФАКТОРОВ ПРОИЗВОДСТВЕННОЙ СРЕДЫ И ТРУДОВОГО ПРОЦЕССА</a:t>
            </a:r>
            <a:endParaRPr lang="ru-RU" sz="1600" b="1" dirty="0">
              <a:solidFill>
                <a:schemeClr val="accent1">
                  <a:lumMod val="75000"/>
                </a:schemeClr>
              </a:solidFill>
              <a:latin typeface="Helios"/>
            </a:endParaRPr>
          </a:p>
        </p:txBody>
      </p:sp>
      <p:sp>
        <p:nvSpPr>
          <p:cNvPr id="24580" name="Прямоугольник 7"/>
          <p:cNvSpPr>
            <a:spLocks noChangeArrowheads="1"/>
          </p:cNvSpPr>
          <p:nvPr/>
        </p:nvSpPr>
        <p:spPr bwMode="auto">
          <a:xfrm>
            <a:off x="2700338" y="6742113"/>
            <a:ext cx="3930650" cy="115887"/>
          </a:xfrm>
          <a:prstGeom prst="rect">
            <a:avLst/>
          </a:prstGeom>
          <a:gradFill rotWithShape="1">
            <a:gsLst>
              <a:gs pos="0">
                <a:srgbClr val="003C73">
                  <a:alpha val="60001"/>
                </a:srgbClr>
              </a:gs>
              <a:gs pos="100000">
                <a:srgbClr val="001C35">
                  <a:alpha val="79999"/>
                </a:srgbClr>
              </a:gs>
            </a:gsLst>
            <a:lin ang="5400000" scaled="1"/>
          </a:gradFill>
          <a:ln w="2540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ru-RU" sz="1400" b="1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588125" y="6742113"/>
            <a:ext cx="71438" cy="115887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b="1" dirty="0"/>
          </a:p>
        </p:txBody>
      </p:sp>
      <p:pic>
        <p:nvPicPr>
          <p:cNvPr id="24582" name="Picture 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00113" y="6364288"/>
            <a:ext cx="1800225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3" name="Picture 1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11225" y="0"/>
            <a:ext cx="1428750" cy="11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4" name="Прямоугольник 13"/>
          <p:cNvSpPr>
            <a:spLocks noChangeArrowheads="1"/>
          </p:cNvSpPr>
          <p:nvPr/>
        </p:nvSpPr>
        <p:spPr bwMode="auto">
          <a:xfrm>
            <a:off x="9861550" y="-119063"/>
            <a:ext cx="2286000" cy="4000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2000"/>
          </a:p>
        </p:txBody>
      </p:sp>
      <p:sp>
        <p:nvSpPr>
          <p:cNvPr id="23561" name="TextBox 19"/>
          <p:cNvSpPr txBox="1">
            <a:spLocks noChangeArrowheads="1"/>
          </p:cNvSpPr>
          <p:nvPr/>
        </p:nvSpPr>
        <p:spPr bwMode="auto">
          <a:xfrm>
            <a:off x="900113" y="1557338"/>
            <a:ext cx="7127875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defRPr/>
            </a:pPr>
            <a:r>
              <a:rPr lang="ru-RU" sz="1400" b="1" dirty="0">
                <a:solidFill>
                  <a:schemeClr val="tx2"/>
                </a:solidFill>
              </a:rPr>
              <a:t> </a:t>
            </a:r>
            <a:r>
              <a:rPr lang="ru-RU" sz="1600" b="1" dirty="0">
                <a:solidFill>
                  <a:srgbClr val="0070C0"/>
                </a:solidFill>
                <a:latin typeface="+mn-lt"/>
              </a:rPr>
              <a:t>Осуществляется с учетом комплексного воздействия вредных и (или) опасных факторов на основании анализа отнесения данных факторов к тому или иному классу (подклассу) условий труда, выполняемого экспертом (экспертами) организации, проводящей СОУТ </a:t>
            </a:r>
          </a:p>
        </p:txBody>
      </p:sp>
      <p:sp>
        <p:nvSpPr>
          <p:cNvPr id="29" name="Выноска со стрелками влево/вправо 28"/>
          <p:cNvSpPr/>
          <p:nvPr/>
        </p:nvSpPr>
        <p:spPr>
          <a:xfrm>
            <a:off x="2339975" y="2852738"/>
            <a:ext cx="4608513" cy="2879725"/>
          </a:xfrm>
          <a:prstGeom prst="leftRightArrowCallout">
            <a:avLst>
              <a:gd name="adj1" fmla="val 29453"/>
              <a:gd name="adj2" fmla="val 25000"/>
              <a:gd name="adj3" fmla="val 35125"/>
              <a:gd name="adj4" fmla="val 48123"/>
            </a:avLst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schemeClr val="accent2">
                    <a:lumMod val="75000"/>
                  </a:schemeClr>
                </a:solidFill>
              </a:rPr>
              <a:t>Итоговый  класс (подкласс) условий труда на рабочем месте  устанавливают по наиболее высокому классу (подклассу) вредности и (или) опасности одного из имеющихся на рабочем месте вредных и (или) опасных производственных факторов </a:t>
            </a:r>
          </a:p>
        </p:txBody>
      </p:sp>
      <p:sp>
        <p:nvSpPr>
          <p:cNvPr id="30" name="Скругленный прямоугольник 29"/>
          <p:cNvSpPr/>
          <p:nvPr/>
        </p:nvSpPr>
        <p:spPr>
          <a:xfrm>
            <a:off x="250825" y="2924175"/>
            <a:ext cx="2089150" cy="3025775"/>
          </a:xfrm>
          <a:prstGeom prst="round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b="1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schemeClr val="tx2"/>
                </a:solidFill>
              </a:rPr>
              <a:t>В случае сочетанного действия 3 и более вредных и (или) опасных факторов, отнесенных к подклассу 3.1 вредных условий труда, итоговый класс (подкласс) условий труда относится к подклассу 3.2 вредных условий труда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b="1" dirty="0"/>
          </a:p>
        </p:txBody>
      </p:sp>
      <p:sp>
        <p:nvSpPr>
          <p:cNvPr id="31" name="Скругленный прямоугольник 30"/>
          <p:cNvSpPr/>
          <p:nvPr/>
        </p:nvSpPr>
        <p:spPr>
          <a:xfrm>
            <a:off x="6948488" y="2852738"/>
            <a:ext cx="2016125" cy="2879725"/>
          </a:xfrm>
          <a:prstGeom prst="round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b="1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schemeClr val="tx2"/>
                </a:solidFill>
              </a:rPr>
              <a:t>В случае сочетанного действия 2 и более вредных и (или) опасных факторов, отнесенных к подклассам 3.2, 3.3, 3.4 вредных условий труда, итоговый класс (подкласс) повышается на одну степень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Номер слайда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37390E5-0815-4130-8B11-67D778BCCDB1}" type="slidenum">
              <a:rPr lang="ru-RU" sz="1800" smtClean="0">
                <a:solidFill>
                  <a:srgbClr val="626262"/>
                </a:solidFill>
                <a:latin typeface="Arial Black" pitchFamily="34" charset="0"/>
                <a:cs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32</a:t>
            </a:fld>
            <a:endParaRPr lang="ru-RU" sz="1800" smtClean="0">
              <a:solidFill>
                <a:srgbClr val="626262"/>
              </a:solidFill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25603" name="Заголовок 1"/>
          <p:cNvSpPr>
            <a:spLocks noGrp="1"/>
          </p:cNvSpPr>
          <p:nvPr>
            <p:ph type="title"/>
          </p:nvPr>
        </p:nvSpPr>
        <p:spPr>
          <a:xfrm>
            <a:off x="468313" y="188913"/>
            <a:ext cx="8229600" cy="503237"/>
          </a:xfrm>
        </p:spPr>
        <p:txBody>
          <a:bodyPr/>
          <a:lstStyle/>
          <a:p>
            <a:r>
              <a:rPr lang="ru-RU" sz="2000" b="1" smtClean="0">
                <a:solidFill>
                  <a:schemeClr val="tx2"/>
                </a:solidFill>
                <a:latin typeface="Helios"/>
              </a:rPr>
              <a:t>СРЕДСТВА ИНДИВИДУАЛЬНОЙ ЗАЩИТЫ</a:t>
            </a:r>
          </a:p>
        </p:txBody>
      </p:sp>
      <p:pic>
        <p:nvPicPr>
          <p:cNvPr id="25604" name="Picture 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0113" y="6364288"/>
            <a:ext cx="1800225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5" name="Прямоугольник 7"/>
          <p:cNvSpPr>
            <a:spLocks noChangeArrowheads="1"/>
          </p:cNvSpPr>
          <p:nvPr/>
        </p:nvSpPr>
        <p:spPr bwMode="auto">
          <a:xfrm>
            <a:off x="2700338" y="6742113"/>
            <a:ext cx="3930650" cy="115887"/>
          </a:xfrm>
          <a:prstGeom prst="rect">
            <a:avLst/>
          </a:prstGeom>
          <a:gradFill rotWithShape="1">
            <a:gsLst>
              <a:gs pos="0">
                <a:srgbClr val="003C73">
                  <a:alpha val="60001"/>
                </a:srgbClr>
              </a:gs>
              <a:gs pos="100000">
                <a:srgbClr val="001C35">
                  <a:alpha val="79999"/>
                </a:srgbClr>
              </a:gs>
            </a:gsLst>
            <a:lin ang="5400000" scaled="1"/>
          </a:gradFill>
          <a:ln w="2540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ru-RU" sz="1400" b="1">
              <a:solidFill>
                <a:srgbClr val="FFFFFF"/>
              </a:solidFill>
              <a:latin typeface="Calibri" pitchFamily="34" charset="0"/>
            </a:endParaRPr>
          </a:p>
        </p:txBody>
      </p:sp>
      <p:pic>
        <p:nvPicPr>
          <p:cNvPr id="25606" name="Picture 1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1225" y="0"/>
            <a:ext cx="1428750" cy="11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6588125" y="6742113"/>
            <a:ext cx="71438" cy="115887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b="1" dirty="0"/>
          </a:p>
        </p:txBody>
      </p:sp>
      <p:sp>
        <p:nvSpPr>
          <p:cNvPr id="10" name="Стрелка вниз 9"/>
          <p:cNvSpPr/>
          <p:nvPr/>
        </p:nvSpPr>
        <p:spPr>
          <a:xfrm>
            <a:off x="250825" y="692150"/>
            <a:ext cx="8785225" cy="3168650"/>
          </a:xfrm>
          <a:prstGeom prst="downArrow">
            <a:avLst>
              <a:gd name="adj1" fmla="val 50000"/>
              <a:gd name="adj2" fmla="val 50185"/>
            </a:avLst>
          </a:prstGeom>
          <a:gradFill flip="none" rotWithShape="1">
            <a:gsLst>
              <a:gs pos="0">
                <a:schemeClr val="accent1"/>
              </a:gs>
              <a:gs pos="80000">
                <a:schemeClr val="accent1">
                  <a:shade val="93000"/>
                  <a:satMod val="130000"/>
                </a:schemeClr>
              </a:gs>
              <a:gs pos="100000">
                <a:schemeClr val="accent1">
                  <a:shade val="94000"/>
                  <a:satMod val="135000"/>
                </a:schemeClr>
              </a:gs>
            </a:gsLst>
            <a:lin ang="16200000" scaled="1"/>
            <a:tileRect/>
          </a:gra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dirty="0">
              <a:solidFill>
                <a:schemeClr val="bg1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bg1"/>
                </a:solidFill>
              </a:rPr>
              <a:t>При применении работниками эффективных средств индивидуальной защиты, прошедших обязательную сертификацию, класс (подкласс) условий труда может быть снижен</a:t>
            </a:r>
            <a:r>
              <a:rPr lang="ru-RU" dirty="0"/>
              <a:t> комиссией на основании заключения эксперта организации, проводящей специальную оценку условий труда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/>
              <a:t>на одну степень</a:t>
            </a:r>
            <a:endParaRPr lang="ru-RU" sz="2000" b="1" dirty="0">
              <a:solidFill>
                <a:schemeClr val="bg1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39750" y="3933825"/>
            <a:ext cx="8424863" cy="504825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schemeClr val="tx2"/>
                </a:solidFill>
              </a:rPr>
              <a:t>Методика снижения класса (подкласса) условий труда при применении СИЗ, утверждается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schemeClr val="tx2"/>
                </a:solidFill>
              </a:rPr>
              <a:t>Минтрудом России по согласованию с Роспотребнадзором и с учетом мнения </a:t>
            </a:r>
            <a:r>
              <a:rPr lang="ru-RU" sz="1400" b="1" dirty="0" err="1">
                <a:solidFill>
                  <a:schemeClr val="tx2"/>
                </a:solidFill>
              </a:rPr>
              <a:t>РТК</a:t>
            </a:r>
            <a:endParaRPr lang="ru-RU" sz="1400" b="1" dirty="0">
              <a:solidFill>
                <a:schemeClr val="tx2"/>
              </a:solidFill>
            </a:endParaRPr>
          </a:p>
        </p:txBody>
      </p:sp>
      <p:sp>
        <p:nvSpPr>
          <p:cNvPr id="12" name="Стрелка вниз 11"/>
          <p:cNvSpPr/>
          <p:nvPr/>
        </p:nvSpPr>
        <p:spPr>
          <a:xfrm rot="10800000">
            <a:off x="358775" y="4581525"/>
            <a:ext cx="8785225" cy="1800225"/>
          </a:xfrm>
          <a:prstGeom prst="downArrow">
            <a:avLst>
              <a:gd name="adj1" fmla="val 50000"/>
              <a:gd name="adj2" fmla="val 50185"/>
            </a:avLst>
          </a:prstGeom>
          <a:gradFill flip="none" rotWithShape="1">
            <a:gsLst>
              <a:gs pos="0">
                <a:schemeClr val="accent1"/>
              </a:gs>
              <a:gs pos="80000">
                <a:schemeClr val="accent1">
                  <a:shade val="93000"/>
                  <a:satMod val="130000"/>
                </a:schemeClr>
              </a:gs>
              <a:gs pos="100000">
                <a:schemeClr val="accent1">
                  <a:shade val="94000"/>
                  <a:satMod val="135000"/>
                </a:schemeClr>
              </a:gs>
            </a:gsLst>
            <a:lin ang="16200000" scaled="1"/>
            <a:tileRect/>
          </a:gra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627313" y="5013325"/>
            <a:ext cx="4032250" cy="1200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dirty="0">
                <a:solidFill>
                  <a:schemeClr val="bg1"/>
                </a:solidFill>
                <a:latin typeface="+mn-lt"/>
              </a:rPr>
              <a:t>Снижение класса (подкласса) условий труда </a:t>
            </a:r>
            <a:r>
              <a:rPr lang="ru-RU" b="1" dirty="0">
                <a:solidFill>
                  <a:schemeClr val="bg1"/>
                </a:solidFill>
                <a:latin typeface="+mn-lt"/>
              </a:rPr>
              <a:t>более, чем на одну степень </a:t>
            </a:r>
            <a:r>
              <a:rPr lang="ru-RU" dirty="0">
                <a:solidFill>
                  <a:schemeClr val="bg1"/>
                </a:solidFill>
                <a:latin typeface="+mn-lt"/>
              </a:rPr>
              <a:t>по согласованию с территориальным органом </a:t>
            </a:r>
            <a:r>
              <a:rPr lang="ru-RU" b="1" dirty="0" err="1">
                <a:solidFill>
                  <a:schemeClr val="bg1"/>
                </a:solidFill>
                <a:latin typeface="+mn-lt"/>
              </a:rPr>
              <a:t>Роспотребнадзора</a:t>
            </a:r>
            <a:r>
              <a:rPr lang="ru-RU" b="1" dirty="0">
                <a:solidFill>
                  <a:schemeClr val="bg1"/>
                </a:solidFill>
                <a:latin typeface="+mn-lt"/>
              </a:rPr>
              <a:t> </a:t>
            </a:r>
            <a:endParaRPr lang="ru-RU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7451725" y="1268413"/>
            <a:ext cx="1368425" cy="647700"/>
          </a:xfrm>
          <a:prstGeom prst="rect">
            <a:avLst/>
          </a:prstGeom>
          <a:gradFill>
            <a:gsLst>
              <a:gs pos="0">
                <a:schemeClr val="accent2">
                  <a:tint val="50000"/>
                  <a:satMod val="300000"/>
                  <a:alpha val="40000"/>
                </a:schemeClr>
              </a:gs>
              <a:gs pos="35000">
                <a:schemeClr val="accent2">
                  <a:tint val="37000"/>
                  <a:satMod val="300000"/>
                </a:schemeClr>
              </a:gs>
              <a:gs pos="100000">
                <a:schemeClr val="accent2">
                  <a:tint val="15000"/>
                  <a:satMod val="350000"/>
                </a:schemeClr>
              </a:gs>
            </a:gsLst>
          </a:gradFill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FF0000"/>
                </a:solidFill>
              </a:rPr>
              <a:t>НОВОЕ !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Номер слайда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6791E966-D1DE-4096-B373-88E9AB168361}" type="slidenum">
              <a:rPr lang="ru-RU" sz="1800" smtClean="0">
                <a:solidFill>
                  <a:srgbClr val="626262"/>
                </a:solidFill>
                <a:latin typeface="Arial Black" pitchFamily="34" charset="0"/>
                <a:cs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33</a:t>
            </a:fld>
            <a:endParaRPr lang="ru-RU" sz="1800" smtClean="0">
              <a:solidFill>
                <a:srgbClr val="626262"/>
              </a:solidFill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468313" y="115888"/>
            <a:ext cx="8229600" cy="504825"/>
          </a:xfrm>
        </p:spPr>
        <p:txBody>
          <a:bodyPr/>
          <a:lstStyle/>
          <a:p>
            <a:pPr>
              <a:defRPr/>
            </a:pPr>
            <a:r>
              <a:rPr lang="ru-RU" sz="2000" b="1" cap="all" dirty="0" smtClean="0">
                <a:solidFill>
                  <a:schemeClr val="tx2"/>
                </a:solidFill>
                <a:latin typeface="Helios"/>
              </a:rPr>
              <a:t>РЕЗУЛЬТАТЫ СПЕЦИАЛЬНОЙ ОЦЕНКИ УСЛОВИЙ ТРУДА</a:t>
            </a:r>
          </a:p>
        </p:txBody>
      </p:sp>
      <p:pic>
        <p:nvPicPr>
          <p:cNvPr id="37892" name="Picture 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00113" y="6364288"/>
            <a:ext cx="1800225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893" name="Прямоугольник 7"/>
          <p:cNvSpPr>
            <a:spLocks noChangeArrowheads="1"/>
          </p:cNvSpPr>
          <p:nvPr/>
        </p:nvSpPr>
        <p:spPr bwMode="auto">
          <a:xfrm>
            <a:off x="2700338" y="6742113"/>
            <a:ext cx="3930650" cy="115887"/>
          </a:xfrm>
          <a:prstGeom prst="rect">
            <a:avLst/>
          </a:prstGeom>
          <a:gradFill rotWithShape="1">
            <a:gsLst>
              <a:gs pos="0">
                <a:srgbClr val="003C73">
                  <a:alpha val="60001"/>
                </a:srgbClr>
              </a:gs>
              <a:gs pos="100000">
                <a:srgbClr val="001C35">
                  <a:alpha val="79999"/>
                </a:srgbClr>
              </a:gs>
            </a:gsLst>
            <a:lin ang="5400000" scaled="1"/>
          </a:gradFill>
          <a:ln w="2540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ru-RU" sz="1400" b="1">
              <a:solidFill>
                <a:srgbClr val="FFFFFF"/>
              </a:solidFill>
              <a:latin typeface="Calibri" pitchFamily="34" charset="0"/>
            </a:endParaRPr>
          </a:p>
        </p:txBody>
      </p:sp>
      <p:pic>
        <p:nvPicPr>
          <p:cNvPr id="37894" name="Picture 1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11225" y="0"/>
            <a:ext cx="1428750" cy="11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6588125" y="6742113"/>
            <a:ext cx="71438" cy="115887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b="1" dirty="0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395288" y="1125538"/>
            <a:ext cx="8569325" cy="3095625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342900" indent="-342900">
              <a:buFontTx/>
              <a:buAutoNum type="arabicParenR"/>
              <a:defRPr/>
            </a:pPr>
            <a:r>
              <a:rPr lang="ru-RU" sz="1400" dirty="0">
                <a:solidFill>
                  <a:schemeClr val="tx2"/>
                </a:solidFill>
              </a:rPr>
              <a:t>сведения об организации, проводящей специальную оценку условий труда, с приложением </a:t>
            </a:r>
            <a:r>
              <a:rPr lang="ru-RU" sz="1400">
                <a:solidFill>
                  <a:schemeClr val="tx2"/>
                </a:solidFill>
              </a:rPr>
              <a:t>копий документов, </a:t>
            </a:r>
            <a:endParaRPr lang="ru-RU" sz="1400" dirty="0">
              <a:solidFill>
                <a:schemeClr val="tx2"/>
              </a:solidFill>
            </a:endParaRPr>
          </a:p>
          <a:p>
            <a:pPr marL="342900" indent="-342900">
              <a:buFontTx/>
              <a:buAutoNum type="arabicParenR"/>
              <a:defRPr/>
            </a:pPr>
            <a:r>
              <a:rPr lang="ru-RU" sz="1400" dirty="0">
                <a:solidFill>
                  <a:schemeClr val="tx2"/>
                </a:solidFill>
              </a:rPr>
              <a:t>перечень рабочих мест, на которых проводилась специальная оценка условий труда, с указанием вредных и (или) опасных производственных факторов</a:t>
            </a:r>
          </a:p>
          <a:p>
            <a:pPr marL="342900" indent="-342900">
              <a:buFontTx/>
              <a:buAutoNum type="arabicParenR"/>
              <a:defRPr/>
            </a:pPr>
            <a:r>
              <a:rPr lang="ru-RU" sz="1400" dirty="0">
                <a:solidFill>
                  <a:schemeClr val="tx2"/>
                </a:solidFill>
              </a:rPr>
              <a:t>карты специальной оценки условий труда</a:t>
            </a:r>
          </a:p>
          <a:p>
            <a:pPr marL="342900" indent="-342900">
              <a:buFontTx/>
              <a:buAutoNum type="arabicParenR"/>
              <a:defRPr/>
            </a:pPr>
            <a:r>
              <a:rPr lang="ru-RU" sz="1400" dirty="0">
                <a:solidFill>
                  <a:schemeClr val="tx2"/>
                </a:solidFill>
              </a:rPr>
              <a:t>протоколы исследований и измерений идентифицированных вредных (опасных) факторов</a:t>
            </a:r>
          </a:p>
          <a:p>
            <a:pPr marL="342900" indent="-342900">
              <a:buFontTx/>
              <a:buAutoNum type="arabicParenR"/>
              <a:defRPr/>
            </a:pPr>
            <a:r>
              <a:rPr lang="ru-RU" sz="1400" dirty="0">
                <a:solidFill>
                  <a:schemeClr val="tx2"/>
                </a:solidFill>
              </a:rPr>
              <a:t>протоколы оценки эффективности средств индивидуальной защиты</a:t>
            </a:r>
          </a:p>
          <a:p>
            <a:pPr marL="342900" indent="-342900">
              <a:buFontTx/>
              <a:buAutoNum type="arabicParenR"/>
              <a:defRPr/>
            </a:pPr>
            <a:r>
              <a:rPr lang="ru-RU" sz="1400" dirty="0">
                <a:solidFill>
                  <a:schemeClr val="tx2"/>
                </a:solidFill>
              </a:rPr>
              <a:t>протокол комиссии, содержащий решение  о  невозможности проведения исследований (испытаний) и измерений  идентифицированных  вредных (опасных) факторов</a:t>
            </a:r>
          </a:p>
          <a:p>
            <a:pPr marL="342900" indent="-342900">
              <a:buFontTx/>
              <a:buAutoNum type="arabicParenR"/>
              <a:defRPr/>
            </a:pPr>
            <a:r>
              <a:rPr lang="ru-RU" sz="1400" dirty="0">
                <a:solidFill>
                  <a:schemeClr val="tx2"/>
                </a:solidFill>
              </a:rPr>
              <a:t>сводную ведомость результатов специальной оценки условий труда</a:t>
            </a:r>
          </a:p>
          <a:p>
            <a:pPr marL="342900" indent="-342900">
              <a:buFontTx/>
              <a:buAutoNum type="arabicParenR"/>
              <a:defRPr/>
            </a:pPr>
            <a:r>
              <a:rPr lang="ru-RU" sz="1400" dirty="0">
                <a:solidFill>
                  <a:schemeClr val="tx2"/>
                </a:solidFill>
              </a:rPr>
              <a:t>перечень рекомендуемых мероприятий по улучшению условий труда</a:t>
            </a:r>
          </a:p>
          <a:p>
            <a:pPr marL="342900" indent="-342900">
              <a:buFontTx/>
              <a:buAutoNum type="arabicParenR"/>
              <a:defRPr/>
            </a:pPr>
            <a:r>
              <a:rPr lang="ru-RU" sz="1400" dirty="0">
                <a:solidFill>
                  <a:srgbClr val="23538D"/>
                </a:solidFill>
              </a:rPr>
              <a:t>заключения эксперта организации, проводящей специальную оценку условий труда</a:t>
            </a:r>
          </a:p>
        </p:txBody>
      </p:sp>
      <p:sp>
        <p:nvSpPr>
          <p:cNvPr id="21" name="Выноска со стрелкой вниз 20"/>
          <p:cNvSpPr/>
          <p:nvPr/>
        </p:nvSpPr>
        <p:spPr>
          <a:xfrm>
            <a:off x="684213" y="692150"/>
            <a:ext cx="7920037" cy="720725"/>
          </a:xfrm>
          <a:prstGeom prst="downArrowCallou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chemeClr val="bg1"/>
                </a:solidFill>
              </a:rPr>
              <a:t>Отчет по результатам специальной оценки условий труда включает</a:t>
            </a:r>
          </a:p>
        </p:txBody>
      </p:sp>
      <p:sp>
        <p:nvSpPr>
          <p:cNvPr id="22" name="Выноска со стрелкой вверх 21"/>
          <p:cNvSpPr/>
          <p:nvPr/>
        </p:nvSpPr>
        <p:spPr>
          <a:xfrm>
            <a:off x="684213" y="3933825"/>
            <a:ext cx="7920037" cy="863600"/>
          </a:xfrm>
          <a:prstGeom prst="upArrowCallout">
            <a:avLst>
              <a:gd name="adj1" fmla="val 23004"/>
              <a:gd name="adj2" fmla="val 25000"/>
              <a:gd name="adj3" fmla="val 25000"/>
              <a:gd name="adj4" fmla="val 64977"/>
            </a:avLst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bg1"/>
                </a:solidFill>
              </a:rPr>
              <a:t>Отчет подписывается всеми членами комиссии и утверждается председателем комиссии</a:t>
            </a: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684213" y="5013325"/>
            <a:ext cx="7991475" cy="129540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>
                <a:solidFill>
                  <a:schemeClr val="tx2"/>
                </a:solidFill>
              </a:rPr>
              <a:t>Работодатель организует ознакомление работников с результатами проведения специальной оценки условий труда на их рабочих местах под роспись в срок не позднее чем тридцать календарных дней со дня утверждения отчета о проведении специальной оценки условий труда, не считая периода временной нетрудоспособности работника, нахождения его в отпуске или в командировке, периоды </a:t>
            </a:r>
            <a:r>
              <a:rPr lang="ru-RU" sz="1400" dirty="0" err="1">
                <a:solidFill>
                  <a:schemeClr val="tx2"/>
                </a:solidFill>
              </a:rPr>
              <a:t>междувахтового</a:t>
            </a:r>
            <a:r>
              <a:rPr lang="ru-RU" sz="1400" dirty="0">
                <a:solidFill>
                  <a:schemeClr val="tx2"/>
                </a:solidFill>
              </a:rPr>
              <a:t> отдыха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Номер слайда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</a:pPr>
            <a:fld id="{0D02909C-9CD3-4BAE-9D28-96F8BECC2002}" type="slidenum">
              <a:rPr lang="ru-RU" sz="1800" smtClean="0">
                <a:solidFill>
                  <a:srgbClr val="626262"/>
                </a:solidFill>
                <a:latin typeface="Arial Black" pitchFamily="34" charset="0"/>
                <a:cs typeface="Arial" pitchFamily="34" charset="0"/>
              </a:rPr>
              <a:pPr fontAlgn="base">
                <a:spcBef>
                  <a:spcPct val="20000"/>
                </a:spcBef>
                <a:spcAft>
                  <a:spcPct val="0"/>
                </a:spcAft>
              </a:pPr>
              <a:t>34</a:t>
            </a:fld>
            <a:endParaRPr lang="ru-RU" sz="1800" smtClean="0">
              <a:solidFill>
                <a:srgbClr val="626262"/>
              </a:solidFill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250825" y="0"/>
            <a:ext cx="8229600" cy="706438"/>
          </a:xfrm>
        </p:spPr>
        <p:txBody>
          <a:bodyPr/>
          <a:lstStyle/>
          <a:p>
            <a:pPr>
              <a:defRPr/>
            </a:pPr>
            <a:r>
              <a:rPr lang="ru-RU" sz="2000" b="1" dirty="0" smtClean="0">
                <a:solidFill>
                  <a:schemeClr val="tx2"/>
                </a:solidFill>
                <a:latin typeface="+mn-lt"/>
              </a:rPr>
              <a:t>ПЕРЕДАЧА РЕЗУЛЬТАТОВ ПРОВЕДЕНИЯ СПЕЦИАЛЬНОЙ ОЦЕНКИ УСЛОВИЙ ТРУДА В ИНФОРМАЦИОННУЮ СИСТЕМУ УЧЕТА</a:t>
            </a:r>
            <a:endParaRPr lang="ru-RU" sz="2000" b="1" dirty="0">
              <a:solidFill>
                <a:schemeClr val="tx2"/>
              </a:solidFill>
              <a:latin typeface="+mn-lt"/>
            </a:endParaRPr>
          </a:p>
        </p:txBody>
      </p:sp>
      <p:pic>
        <p:nvPicPr>
          <p:cNvPr id="38916" name="Picture 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0113" y="6364288"/>
            <a:ext cx="1800225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917" name="Прямоугольник 7"/>
          <p:cNvSpPr>
            <a:spLocks noChangeArrowheads="1"/>
          </p:cNvSpPr>
          <p:nvPr/>
        </p:nvSpPr>
        <p:spPr bwMode="auto">
          <a:xfrm>
            <a:off x="2700338" y="6742113"/>
            <a:ext cx="3930650" cy="115887"/>
          </a:xfrm>
          <a:prstGeom prst="rect">
            <a:avLst/>
          </a:prstGeom>
          <a:gradFill rotWithShape="1">
            <a:gsLst>
              <a:gs pos="0">
                <a:srgbClr val="003C73">
                  <a:alpha val="60001"/>
                </a:srgbClr>
              </a:gs>
              <a:gs pos="100000">
                <a:srgbClr val="001C35">
                  <a:alpha val="79999"/>
                </a:srgbClr>
              </a:gs>
            </a:gsLst>
            <a:lin ang="5400000" scaled="1"/>
          </a:gradFill>
          <a:ln w="2540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ru-RU" sz="1400" b="1">
              <a:solidFill>
                <a:srgbClr val="FFFFFF"/>
              </a:solidFill>
              <a:latin typeface="Calibri" pitchFamily="34" charset="0"/>
            </a:endParaRPr>
          </a:p>
        </p:txBody>
      </p:sp>
      <p:pic>
        <p:nvPicPr>
          <p:cNvPr id="38918" name="Picture 1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1225" y="0"/>
            <a:ext cx="1428750" cy="11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" name="Скругленный прямоугольник 25"/>
          <p:cNvSpPr/>
          <p:nvPr/>
        </p:nvSpPr>
        <p:spPr>
          <a:xfrm>
            <a:off x="6156325" y="908050"/>
            <a:ext cx="2808288" cy="5184775"/>
          </a:xfrm>
          <a:prstGeom prst="roundRect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bg1"/>
                </a:solidFill>
              </a:rPr>
              <a:t>Федеральная государственная информационная система учета результатов специальной оценки условий труда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6588125" y="6742113"/>
            <a:ext cx="71438" cy="115887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b="1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179388" y="1268413"/>
            <a:ext cx="2089150" cy="468153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</a:rPr>
              <a:t>Организации, проводящие специальную оценку условий труда</a:t>
            </a:r>
          </a:p>
        </p:txBody>
      </p:sp>
      <p:sp>
        <p:nvSpPr>
          <p:cNvPr id="42" name="Стрелка вправо 41"/>
          <p:cNvSpPr/>
          <p:nvPr/>
        </p:nvSpPr>
        <p:spPr>
          <a:xfrm>
            <a:off x="2987675" y="908050"/>
            <a:ext cx="2808288" cy="1800225"/>
          </a:xfrm>
          <a:prstGeom prst="rightArrow">
            <a:avLst/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/>
              <a:t>сведения о работодателе</a:t>
            </a:r>
          </a:p>
        </p:txBody>
      </p:sp>
      <p:sp>
        <p:nvSpPr>
          <p:cNvPr id="43" name="Стрелка вправо 42"/>
          <p:cNvSpPr/>
          <p:nvPr/>
        </p:nvSpPr>
        <p:spPr>
          <a:xfrm>
            <a:off x="2627313" y="2852738"/>
            <a:ext cx="2808287" cy="1800225"/>
          </a:xfrm>
          <a:prstGeom prst="rightArrow">
            <a:avLst/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/>
              <a:t>сведения о рабочем месте</a:t>
            </a:r>
          </a:p>
        </p:txBody>
      </p:sp>
      <p:sp>
        <p:nvSpPr>
          <p:cNvPr id="50" name="Стрелка вправо 49"/>
          <p:cNvSpPr/>
          <p:nvPr/>
        </p:nvSpPr>
        <p:spPr>
          <a:xfrm>
            <a:off x="3059113" y="4581525"/>
            <a:ext cx="2808287" cy="1873250"/>
          </a:xfrm>
          <a:prstGeom prst="rightArrow">
            <a:avLst/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/>
              <a:t>сведения об организации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Номер слайда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</a:pPr>
            <a:fld id="{7BF990C1-2F23-458A-869E-44D01034DF4E}" type="slidenum">
              <a:rPr lang="ru-RU" sz="1800" smtClean="0">
                <a:solidFill>
                  <a:srgbClr val="626262"/>
                </a:solidFill>
                <a:latin typeface="Arial Black" pitchFamily="34" charset="0"/>
                <a:cs typeface="Arial" pitchFamily="34" charset="0"/>
              </a:rPr>
              <a:pPr fontAlgn="base">
                <a:spcBef>
                  <a:spcPct val="20000"/>
                </a:spcBef>
                <a:spcAft>
                  <a:spcPct val="0"/>
                </a:spcAft>
              </a:pPr>
              <a:t>35</a:t>
            </a:fld>
            <a:endParaRPr lang="ru-RU" sz="1800" smtClean="0">
              <a:solidFill>
                <a:srgbClr val="626262"/>
              </a:solidFill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250825" y="0"/>
            <a:ext cx="8229600" cy="706438"/>
          </a:xfrm>
        </p:spPr>
        <p:txBody>
          <a:bodyPr/>
          <a:lstStyle/>
          <a:p>
            <a:pPr>
              <a:defRPr/>
            </a:pPr>
            <a:r>
              <a:rPr lang="ru-RU" sz="2000" b="1" dirty="0" smtClean="0">
                <a:solidFill>
                  <a:schemeClr val="tx2"/>
                </a:solidFill>
                <a:latin typeface="+mn-lt"/>
              </a:rPr>
              <a:t>ПЕРЕДАЧА РЕЗУЛЬТАТОВ ПРОВЕДЕНИЯ СПЕЦИАЛЬНОЙ ОЦЕНКИ УСЛОВИЙ ТРУДА В ИНФОРМАЦИОННУЮ СИСТЕМУ УЧЕТА</a:t>
            </a:r>
            <a:endParaRPr lang="ru-RU" sz="2000" b="1" dirty="0">
              <a:solidFill>
                <a:schemeClr val="tx2"/>
              </a:solidFill>
              <a:latin typeface="+mn-lt"/>
            </a:endParaRPr>
          </a:p>
        </p:txBody>
      </p:sp>
      <p:pic>
        <p:nvPicPr>
          <p:cNvPr id="39940" name="Picture 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0113" y="6364288"/>
            <a:ext cx="1800225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41" name="Прямоугольник 7"/>
          <p:cNvSpPr>
            <a:spLocks noChangeArrowheads="1"/>
          </p:cNvSpPr>
          <p:nvPr/>
        </p:nvSpPr>
        <p:spPr bwMode="auto">
          <a:xfrm>
            <a:off x="2700338" y="6742113"/>
            <a:ext cx="3930650" cy="115887"/>
          </a:xfrm>
          <a:prstGeom prst="rect">
            <a:avLst/>
          </a:prstGeom>
          <a:gradFill rotWithShape="1">
            <a:gsLst>
              <a:gs pos="0">
                <a:srgbClr val="003C73">
                  <a:alpha val="60001"/>
                </a:srgbClr>
              </a:gs>
              <a:gs pos="100000">
                <a:srgbClr val="001C35">
                  <a:alpha val="79999"/>
                </a:srgbClr>
              </a:gs>
            </a:gsLst>
            <a:lin ang="5400000" scaled="1"/>
          </a:gradFill>
          <a:ln w="2540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ru-RU" sz="1400" b="1">
              <a:solidFill>
                <a:srgbClr val="FFFFFF"/>
              </a:solidFill>
              <a:latin typeface="Calibri" pitchFamily="34" charset="0"/>
            </a:endParaRPr>
          </a:p>
        </p:txBody>
      </p:sp>
      <p:pic>
        <p:nvPicPr>
          <p:cNvPr id="39942" name="Picture 1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1225" y="0"/>
            <a:ext cx="1428750" cy="11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7" name="Прямоугольник 46"/>
          <p:cNvSpPr/>
          <p:nvPr/>
        </p:nvSpPr>
        <p:spPr>
          <a:xfrm>
            <a:off x="6588125" y="6742113"/>
            <a:ext cx="71438" cy="115887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b="1" dirty="0"/>
          </a:p>
        </p:txBody>
      </p:sp>
      <p:sp>
        <p:nvSpPr>
          <p:cNvPr id="42" name="Стрелка вправо 41"/>
          <p:cNvSpPr/>
          <p:nvPr/>
        </p:nvSpPr>
        <p:spPr>
          <a:xfrm>
            <a:off x="107950" y="2420938"/>
            <a:ext cx="2808288" cy="1800225"/>
          </a:xfrm>
          <a:prstGeom prst="rightArrow">
            <a:avLst/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/>
              <a:t>сведения о работодателе</a:t>
            </a: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3059113" y="1125538"/>
            <a:ext cx="5616575" cy="4895850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just">
              <a:buFont typeface="Arial" pitchFamily="34" charset="0"/>
              <a:buChar char="•"/>
              <a:defRPr/>
            </a:pPr>
            <a:r>
              <a:rPr lang="ru-RU" sz="1400" dirty="0"/>
              <a:t> </a:t>
            </a:r>
            <a:r>
              <a:rPr lang="ru-RU" sz="1600" dirty="0"/>
              <a:t>полное наименование</a:t>
            </a:r>
          </a:p>
          <a:p>
            <a:pPr algn="just">
              <a:buFont typeface="Arial" pitchFamily="34" charset="0"/>
              <a:buChar char="•"/>
              <a:defRPr/>
            </a:pPr>
            <a:endParaRPr lang="ru-RU" sz="1600" dirty="0"/>
          </a:p>
          <a:p>
            <a:pPr algn="just">
              <a:buFont typeface="Arial" pitchFamily="34" charset="0"/>
              <a:buChar char="•"/>
              <a:defRPr/>
            </a:pPr>
            <a:r>
              <a:rPr lang="ru-RU" sz="1600" dirty="0"/>
              <a:t> место нахождения и место осуществления деятельности</a:t>
            </a:r>
          </a:p>
          <a:p>
            <a:pPr algn="just">
              <a:buFont typeface="Arial" pitchFamily="34" charset="0"/>
              <a:buChar char="•"/>
              <a:defRPr/>
            </a:pPr>
            <a:endParaRPr lang="ru-RU" sz="1600" dirty="0"/>
          </a:p>
          <a:p>
            <a:pPr algn="just">
              <a:buFont typeface="Arial" pitchFamily="34" charset="0"/>
              <a:buChar char="•"/>
              <a:defRPr/>
            </a:pPr>
            <a:r>
              <a:rPr lang="ru-RU" sz="1600" dirty="0"/>
              <a:t> идентификационный номер налогоплательщика</a:t>
            </a:r>
          </a:p>
          <a:p>
            <a:pPr algn="just">
              <a:buFont typeface="Arial" pitchFamily="34" charset="0"/>
              <a:buChar char="•"/>
              <a:defRPr/>
            </a:pPr>
            <a:endParaRPr lang="ru-RU" sz="1600" dirty="0"/>
          </a:p>
          <a:p>
            <a:pPr algn="just">
              <a:buFont typeface="Arial" pitchFamily="34" charset="0"/>
              <a:buChar char="•"/>
              <a:defRPr/>
            </a:pPr>
            <a:r>
              <a:rPr lang="ru-RU" sz="1600" dirty="0"/>
              <a:t> основной государственный регистрационный номер</a:t>
            </a:r>
          </a:p>
          <a:p>
            <a:pPr algn="just">
              <a:buFont typeface="Arial" pitchFamily="34" charset="0"/>
              <a:buChar char="•"/>
              <a:defRPr/>
            </a:pPr>
            <a:endParaRPr lang="ru-RU" sz="1600" dirty="0"/>
          </a:p>
          <a:p>
            <a:pPr algn="just">
              <a:buFont typeface="Arial" pitchFamily="34" charset="0"/>
              <a:buChar char="•"/>
              <a:defRPr/>
            </a:pPr>
            <a:r>
              <a:rPr lang="ru-RU" sz="1600" dirty="0"/>
              <a:t> код по Общероссийскому классификатору видов экономической деятельности</a:t>
            </a:r>
          </a:p>
          <a:p>
            <a:pPr algn="just">
              <a:buFont typeface="Arial" pitchFamily="34" charset="0"/>
              <a:buChar char="•"/>
              <a:defRPr/>
            </a:pPr>
            <a:endParaRPr lang="ru-RU" sz="1600" dirty="0">
              <a:solidFill>
                <a:schemeClr val="tx1"/>
              </a:solidFill>
            </a:endParaRPr>
          </a:p>
          <a:p>
            <a:pPr algn="just">
              <a:buFont typeface="Arial" pitchFamily="34" charset="0"/>
              <a:buChar char="•"/>
              <a:defRPr/>
            </a:pPr>
            <a:r>
              <a:rPr lang="ru-RU" sz="1600" dirty="0"/>
              <a:t> количество рабочих мест</a:t>
            </a:r>
          </a:p>
          <a:p>
            <a:pPr algn="just">
              <a:buFont typeface="Arial" pitchFamily="34" charset="0"/>
              <a:buChar char="•"/>
              <a:defRPr/>
            </a:pPr>
            <a:endParaRPr lang="ru-RU" sz="1600" dirty="0"/>
          </a:p>
          <a:p>
            <a:pPr algn="just">
              <a:buFont typeface="Arial" pitchFamily="34" charset="0"/>
              <a:buChar char="•"/>
              <a:defRPr/>
            </a:pPr>
            <a:r>
              <a:rPr lang="ru-RU" sz="1600" dirty="0"/>
              <a:t> количество рабочих мест, на которых проведена специальная оценка условий труда</a:t>
            </a:r>
          </a:p>
          <a:p>
            <a:pPr algn="just">
              <a:buFont typeface="Arial" pitchFamily="34" charset="0"/>
              <a:buChar char="•"/>
              <a:defRPr/>
            </a:pPr>
            <a:endParaRPr lang="ru-RU" sz="1600" dirty="0"/>
          </a:p>
          <a:p>
            <a:pPr algn="just">
              <a:buFont typeface="Arial" pitchFamily="34" charset="0"/>
              <a:buChar char="•"/>
              <a:defRPr/>
            </a:pPr>
            <a:r>
              <a:rPr lang="ru-RU" sz="1600" dirty="0"/>
              <a:t> распределение рабочих мест по классам (подклассам) условий труда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Номер слайда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</a:pPr>
            <a:fld id="{144E96E2-04DE-48F9-BB59-3B62E4D30EA1}" type="slidenum">
              <a:rPr lang="ru-RU" sz="1800" smtClean="0">
                <a:solidFill>
                  <a:srgbClr val="626262"/>
                </a:solidFill>
                <a:latin typeface="Arial Black" pitchFamily="34" charset="0"/>
                <a:cs typeface="Arial" pitchFamily="34" charset="0"/>
              </a:rPr>
              <a:pPr fontAlgn="base">
                <a:spcBef>
                  <a:spcPct val="20000"/>
                </a:spcBef>
                <a:spcAft>
                  <a:spcPct val="0"/>
                </a:spcAft>
              </a:pPr>
              <a:t>36</a:t>
            </a:fld>
            <a:endParaRPr lang="ru-RU" sz="1800" smtClean="0">
              <a:solidFill>
                <a:srgbClr val="626262"/>
              </a:solidFill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250825" y="0"/>
            <a:ext cx="8229600" cy="706438"/>
          </a:xfrm>
        </p:spPr>
        <p:txBody>
          <a:bodyPr/>
          <a:lstStyle/>
          <a:p>
            <a:pPr>
              <a:defRPr/>
            </a:pPr>
            <a:r>
              <a:rPr lang="ru-RU" sz="2000" b="1" dirty="0" smtClean="0">
                <a:solidFill>
                  <a:schemeClr val="tx2"/>
                </a:solidFill>
                <a:latin typeface="+mn-lt"/>
              </a:rPr>
              <a:t>ПЕРЕДАЧА РЕЗУЛЬТАТОВ ПРОВЕДЕНИЯ СПЕЦИАЛЬНОЙ ОЦЕНКИ УСЛОВИЙ ТРУДА В ИНФОРМАЦИОННУЮ СИСТЕМУ УЧЕТА</a:t>
            </a:r>
            <a:endParaRPr lang="ru-RU" sz="2000" b="1" dirty="0">
              <a:solidFill>
                <a:schemeClr val="tx2"/>
              </a:solidFill>
              <a:latin typeface="+mn-lt"/>
            </a:endParaRPr>
          </a:p>
        </p:txBody>
      </p:sp>
      <p:pic>
        <p:nvPicPr>
          <p:cNvPr id="40964" name="Picture 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0113" y="6364288"/>
            <a:ext cx="1800225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65" name="Прямоугольник 7"/>
          <p:cNvSpPr>
            <a:spLocks noChangeArrowheads="1"/>
          </p:cNvSpPr>
          <p:nvPr/>
        </p:nvSpPr>
        <p:spPr bwMode="auto">
          <a:xfrm>
            <a:off x="2700338" y="6742113"/>
            <a:ext cx="3930650" cy="115887"/>
          </a:xfrm>
          <a:prstGeom prst="rect">
            <a:avLst/>
          </a:prstGeom>
          <a:gradFill rotWithShape="1">
            <a:gsLst>
              <a:gs pos="0">
                <a:srgbClr val="003C73">
                  <a:alpha val="60001"/>
                </a:srgbClr>
              </a:gs>
              <a:gs pos="100000">
                <a:srgbClr val="001C35">
                  <a:alpha val="79999"/>
                </a:srgbClr>
              </a:gs>
            </a:gsLst>
            <a:lin ang="5400000" scaled="1"/>
          </a:gradFill>
          <a:ln w="2540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ru-RU" sz="1400" b="1">
              <a:solidFill>
                <a:srgbClr val="FFFFFF"/>
              </a:solidFill>
              <a:latin typeface="Calibri" pitchFamily="34" charset="0"/>
            </a:endParaRPr>
          </a:p>
        </p:txBody>
      </p:sp>
      <p:pic>
        <p:nvPicPr>
          <p:cNvPr id="40966" name="Picture 1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1225" y="0"/>
            <a:ext cx="1428750" cy="11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7" name="Прямоугольник 46"/>
          <p:cNvSpPr/>
          <p:nvPr/>
        </p:nvSpPr>
        <p:spPr>
          <a:xfrm>
            <a:off x="6588125" y="6742113"/>
            <a:ext cx="71438" cy="115887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b="1" dirty="0"/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250825" y="908050"/>
            <a:ext cx="6769100" cy="5473700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just">
              <a:buFont typeface="Arial" pitchFamily="34" charset="0"/>
              <a:buChar char="•"/>
              <a:defRPr/>
            </a:pPr>
            <a:r>
              <a:rPr lang="ru-RU" sz="1400" dirty="0"/>
              <a:t> индивидуальный номер рабочего места</a:t>
            </a:r>
          </a:p>
          <a:p>
            <a:pPr algn="just">
              <a:buFont typeface="Arial" pitchFamily="34" charset="0"/>
              <a:buChar char="•"/>
              <a:defRPr/>
            </a:pPr>
            <a:r>
              <a:rPr lang="ru-RU" sz="1400" dirty="0"/>
              <a:t> код профессии работника или работников в соответствии с Общероссийским классификатором профессий рабочих, должностей служащих и тарифных разрядов</a:t>
            </a:r>
          </a:p>
          <a:p>
            <a:pPr algn="just">
              <a:buFont typeface="Arial" pitchFamily="34" charset="0"/>
              <a:buChar char="•"/>
              <a:defRPr/>
            </a:pPr>
            <a:r>
              <a:rPr lang="ru-RU" sz="1400" dirty="0"/>
              <a:t> страховой номер индивидуального лицевого счета работника или работников, занятых на данном рабочем месте</a:t>
            </a:r>
          </a:p>
          <a:p>
            <a:pPr algn="just">
              <a:buFont typeface="Arial" pitchFamily="34" charset="0"/>
              <a:buChar char="•"/>
              <a:defRPr/>
            </a:pPr>
            <a:r>
              <a:rPr lang="ru-RU" sz="1400" dirty="0"/>
              <a:t> численность работников, занятых на данном рабочем месте</a:t>
            </a:r>
          </a:p>
          <a:p>
            <a:pPr algn="just">
              <a:buFont typeface="Arial" pitchFamily="34" charset="0"/>
              <a:buChar char="•"/>
              <a:defRPr/>
            </a:pPr>
            <a:r>
              <a:rPr lang="ru-RU" sz="1400" dirty="0"/>
              <a:t> класс (подкласс) условий труда на данном рабочем месте, а также класс (подкласс) условий труда в отношении каждого вредного и (или) опасного производственных факторов с указанием их наименования, единиц их измерения, измеренных значений, соответствующих нормативов (гигиенических нормативов) условий труда, продолжительности воздействия данных вредных и (или) опасных производственных факторов на работника</a:t>
            </a:r>
          </a:p>
          <a:p>
            <a:pPr algn="just">
              <a:buFont typeface="Arial" pitchFamily="34" charset="0"/>
              <a:buChar char="•"/>
              <a:defRPr/>
            </a:pPr>
            <a:r>
              <a:rPr lang="ru-RU" sz="1400" dirty="0"/>
              <a:t> основание для формирования прав на досрочную трудовую пенсию по старости (при наличии)</a:t>
            </a:r>
          </a:p>
          <a:p>
            <a:pPr algn="just">
              <a:buFont typeface="Arial" pitchFamily="34" charset="0"/>
              <a:buChar char="•"/>
              <a:defRPr/>
            </a:pPr>
            <a:r>
              <a:rPr lang="ru-RU" sz="1400" dirty="0"/>
              <a:t> сведения о произошедших за последние пять лет несчастных случаях на производстве и о профессиональных заболеваниях, выявленных у работников, занятых на данном рабочем месте</a:t>
            </a:r>
          </a:p>
          <a:p>
            <a:pPr algn="just">
              <a:buFont typeface="Arial" pitchFamily="34" charset="0"/>
              <a:buChar char="•"/>
              <a:defRPr/>
            </a:pPr>
            <a:r>
              <a:rPr lang="ru-RU" sz="1400" dirty="0"/>
              <a:t>сведения о качестве результатов проведения специальной оценки условий труда (соответствие или несоответствие результатов проведения специальной оценки условий труда требованиям настоящего Федерального закона в случае проведения экспертизы качества специальной оценки условий труда)</a:t>
            </a:r>
          </a:p>
        </p:txBody>
      </p:sp>
      <p:sp>
        <p:nvSpPr>
          <p:cNvPr id="43" name="Стрелка вправо 42"/>
          <p:cNvSpPr/>
          <p:nvPr/>
        </p:nvSpPr>
        <p:spPr>
          <a:xfrm flipH="1">
            <a:off x="6516688" y="2420938"/>
            <a:ext cx="2447925" cy="2087562"/>
          </a:xfrm>
          <a:prstGeom prst="rightArrow">
            <a:avLst/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/>
              <a:t>сведения о рабочем месте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Номер слайда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</a:pPr>
            <a:fld id="{D8EAB8FC-8525-4207-B61F-1C6DFC844917}" type="slidenum">
              <a:rPr lang="ru-RU" sz="1800" smtClean="0">
                <a:solidFill>
                  <a:srgbClr val="626262"/>
                </a:solidFill>
                <a:latin typeface="Arial Black" pitchFamily="34" charset="0"/>
                <a:cs typeface="Arial" pitchFamily="34" charset="0"/>
              </a:rPr>
              <a:pPr fontAlgn="base">
                <a:spcBef>
                  <a:spcPct val="20000"/>
                </a:spcBef>
                <a:spcAft>
                  <a:spcPct val="0"/>
                </a:spcAft>
              </a:pPr>
              <a:t>37</a:t>
            </a:fld>
            <a:endParaRPr lang="ru-RU" sz="1800" smtClean="0">
              <a:solidFill>
                <a:srgbClr val="626262"/>
              </a:solidFill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250825" y="0"/>
            <a:ext cx="8229600" cy="706438"/>
          </a:xfrm>
        </p:spPr>
        <p:txBody>
          <a:bodyPr/>
          <a:lstStyle/>
          <a:p>
            <a:pPr>
              <a:defRPr/>
            </a:pPr>
            <a:r>
              <a:rPr lang="ru-RU" sz="2000" b="1" dirty="0" smtClean="0">
                <a:solidFill>
                  <a:schemeClr val="tx2"/>
                </a:solidFill>
                <a:latin typeface="+mn-lt"/>
              </a:rPr>
              <a:t>ПЕРЕДАЧА РЕЗУЛЬТАТОВ ПРОВЕДЕНИЯ СПЕЦИАЛЬНОЙ ОЦЕНКИ УСЛОВИЙ ТРУДА В ИНФОРМАЦИОННУЮ СИСТЕМУ УЧЕТА</a:t>
            </a:r>
            <a:endParaRPr lang="ru-RU" sz="2000" b="1" dirty="0">
              <a:solidFill>
                <a:schemeClr val="tx2"/>
              </a:solidFill>
              <a:latin typeface="+mn-lt"/>
            </a:endParaRPr>
          </a:p>
        </p:txBody>
      </p:sp>
      <p:pic>
        <p:nvPicPr>
          <p:cNvPr id="41988" name="Picture 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0113" y="6364288"/>
            <a:ext cx="1800225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989" name="Прямоугольник 7"/>
          <p:cNvSpPr>
            <a:spLocks noChangeArrowheads="1"/>
          </p:cNvSpPr>
          <p:nvPr/>
        </p:nvSpPr>
        <p:spPr bwMode="auto">
          <a:xfrm>
            <a:off x="2700338" y="6742113"/>
            <a:ext cx="3930650" cy="115887"/>
          </a:xfrm>
          <a:prstGeom prst="rect">
            <a:avLst/>
          </a:prstGeom>
          <a:gradFill rotWithShape="1">
            <a:gsLst>
              <a:gs pos="0">
                <a:srgbClr val="003C73">
                  <a:alpha val="60001"/>
                </a:srgbClr>
              </a:gs>
              <a:gs pos="100000">
                <a:srgbClr val="001C35">
                  <a:alpha val="79999"/>
                </a:srgbClr>
              </a:gs>
            </a:gsLst>
            <a:lin ang="5400000" scaled="1"/>
          </a:gradFill>
          <a:ln w="2540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ru-RU" sz="1400" b="1">
              <a:solidFill>
                <a:srgbClr val="FFFFFF"/>
              </a:solidFill>
              <a:latin typeface="Calibri" pitchFamily="34" charset="0"/>
            </a:endParaRPr>
          </a:p>
        </p:txBody>
      </p:sp>
      <p:pic>
        <p:nvPicPr>
          <p:cNvPr id="41990" name="Picture 1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1225" y="0"/>
            <a:ext cx="1428750" cy="11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7" name="Прямоугольник 46"/>
          <p:cNvSpPr/>
          <p:nvPr/>
        </p:nvSpPr>
        <p:spPr>
          <a:xfrm>
            <a:off x="6588125" y="6742113"/>
            <a:ext cx="71438" cy="115887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b="1" dirty="0"/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1908175" y="981075"/>
            <a:ext cx="6767513" cy="5472113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just">
              <a:buFont typeface="Wingdings" pitchFamily="2" charset="2"/>
              <a:buChar char="§"/>
              <a:defRPr/>
            </a:pPr>
            <a:r>
              <a:rPr lang="ru-RU" sz="1400" dirty="0"/>
              <a:t> полное наименование</a:t>
            </a:r>
          </a:p>
          <a:p>
            <a:pPr algn="just">
              <a:buFont typeface="Wingdings" pitchFamily="2" charset="2"/>
              <a:buChar char="§"/>
              <a:defRPr/>
            </a:pPr>
            <a:endParaRPr lang="ru-RU" sz="1400" dirty="0"/>
          </a:p>
          <a:p>
            <a:pPr algn="just">
              <a:buFont typeface="Wingdings" pitchFamily="2" charset="2"/>
              <a:buChar char="§"/>
              <a:defRPr/>
            </a:pPr>
            <a:r>
              <a:rPr lang="ru-RU" sz="1400" dirty="0"/>
              <a:t> регистрационный номер записи в реестре организаций, проводящих специальную оценку условий труда</a:t>
            </a:r>
          </a:p>
          <a:p>
            <a:pPr algn="just">
              <a:buFont typeface="Wingdings" pitchFamily="2" charset="2"/>
              <a:buChar char="§"/>
              <a:defRPr/>
            </a:pPr>
            <a:endParaRPr lang="ru-RU" sz="1400" dirty="0"/>
          </a:p>
          <a:p>
            <a:pPr algn="just">
              <a:buFont typeface="Wingdings" pitchFamily="2" charset="2"/>
              <a:buChar char="§"/>
              <a:defRPr/>
            </a:pPr>
            <a:r>
              <a:rPr lang="ru-RU" sz="1400" dirty="0"/>
              <a:t> идентификационный номер налогоплательщика</a:t>
            </a:r>
          </a:p>
          <a:p>
            <a:pPr algn="just">
              <a:buFont typeface="Wingdings" pitchFamily="2" charset="2"/>
              <a:buChar char="§"/>
              <a:defRPr/>
            </a:pPr>
            <a:endParaRPr lang="ru-RU" sz="1400" dirty="0"/>
          </a:p>
          <a:p>
            <a:pPr algn="just">
              <a:buFont typeface="Wingdings" pitchFamily="2" charset="2"/>
              <a:buChar char="§"/>
              <a:defRPr/>
            </a:pPr>
            <a:r>
              <a:rPr lang="ru-RU" sz="1400" dirty="0"/>
              <a:t> основной государственный регистрационный номер</a:t>
            </a:r>
          </a:p>
          <a:p>
            <a:pPr algn="just">
              <a:buFont typeface="Wingdings" pitchFamily="2" charset="2"/>
              <a:buChar char="§"/>
              <a:defRPr/>
            </a:pPr>
            <a:endParaRPr lang="ru-RU" sz="1400" dirty="0"/>
          </a:p>
          <a:p>
            <a:pPr algn="just">
              <a:buFont typeface="Wingdings" pitchFamily="2" charset="2"/>
              <a:buChar char="§"/>
              <a:defRPr/>
            </a:pPr>
            <a:r>
              <a:rPr lang="ru-RU" sz="1400" dirty="0"/>
              <a:t> сведения об аккредитации испытательной лаборатории (центра), в том числе номер и срок действия аттестата аккредитации испытательной лаборатории (центра)</a:t>
            </a:r>
          </a:p>
          <a:p>
            <a:pPr algn="just">
              <a:buFont typeface="Wingdings" pitchFamily="2" charset="2"/>
              <a:buChar char="§"/>
              <a:defRPr/>
            </a:pPr>
            <a:endParaRPr lang="ru-RU" sz="1400" dirty="0"/>
          </a:p>
          <a:p>
            <a:pPr algn="just">
              <a:buFont typeface="Wingdings" pitchFamily="2" charset="2"/>
              <a:buChar char="§"/>
              <a:defRPr/>
            </a:pPr>
            <a:r>
              <a:rPr lang="ru-RU" sz="1400" dirty="0"/>
              <a:t> сведения об экспертах организации, проводившей специальную оценку условий труда, участвовавших в ее проведении, в том числе фамилия, имя, отчество, должность и регистрационный номер записи в реестре экспертов организаций, проводящих специальную оценку условий труда</a:t>
            </a:r>
          </a:p>
          <a:p>
            <a:pPr algn="just">
              <a:buFont typeface="Wingdings" pitchFamily="2" charset="2"/>
              <a:buChar char="§"/>
              <a:defRPr/>
            </a:pPr>
            <a:endParaRPr lang="ru-RU" sz="1400" dirty="0"/>
          </a:p>
          <a:p>
            <a:pPr algn="just">
              <a:buFont typeface="Wingdings" pitchFamily="2" charset="2"/>
              <a:buChar char="§"/>
              <a:defRPr/>
            </a:pPr>
            <a:r>
              <a:rPr lang="ru-RU" sz="1400" dirty="0"/>
              <a:t> сведения о применявшихся испытательной лабораторией (центром) средствах измерений, включающие в себя наименование средства измерения и его номер в Федеральном информационном фонде по обеспечению единства измерений, заводской номер средства измерений, дату окончания срока действия его поверки, дату проведения измерений, наименования измерявшихся вредного и (или) опасного производственных факторов</a:t>
            </a:r>
          </a:p>
        </p:txBody>
      </p:sp>
      <p:sp>
        <p:nvSpPr>
          <p:cNvPr id="50" name="Стрелка вправо 49"/>
          <p:cNvSpPr/>
          <p:nvPr/>
        </p:nvSpPr>
        <p:spPr>
          <a:xfrm>
            <a:off x="0" y="2349500"/>
            <a:ext cx="2339975" cy="2592388"/>
          </a:xfrm>
          <a:prstGeom prst="rightArrow">
            <a:avLst/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/>
              <a:t>сведения об организации, проводившей СОУТ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Номер слайда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</a:pPr>
            <a:fld id="{22B45189-41BC-4E24-8439-EFC45F1DD833}" type="slidenum">
              <a:rPr lang="ru-RU" sz="1800" smtClean="0">
                <a:solidFill>
                  <a:srgbClr val="626262"/>
                </a:solidFill>
                <a:latin typeface="Arial Black" pitchFamily="34" charset="0"/>
                <a:cs typeface="Arial" pitchFamily="34" charset="0"/>
              </a:rPr>
              <a:pPr fontAlgn="base">
                <a:spcBef>
                  <a:spcPct val="20000"/>
                </a:spcBef>
                <a:spcAft>
                  <a:spcPct val="0"/>
                </a:spcAft>
              </a:pPr>
              <a:t>38</a:t>
            </a:fld>
            <a:endParaRPr lang="ru-RU" sz="1800" smtClean="0">
              <a:solidFill>
                <a:srgbClr val="626262"/>
              </a:solidFill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43011" name="Заголовок 1"/>
          <p:cNvSpPr>
            <a:spLocks noGrp="1"/>
          </p:cNvSpPr>
          <p:nvPr>
            <p:ph type="title"/>
          </p:nvPr>
        </p:nvSpPr>
        <p:spPr>
          <a:xfrm>
            <a:off x="107950" y="188913"/>
            <a:ext cx="8712200" cy="706437"/>
          </a:xfrm>
        </p:spPr>
        <p:txBody>
          <a:bodyPr/>
          <a:lstStyle/>
          <a:p>
            <a:r>
              <a:rPr lang="ru-RU" sz="2000" b="1" smtClean="0">
                <a:solidFill>
                  <a:schemeClr val="tx2"/>
                </a:solidFill>
                <a:latin typeface="Helios"/>
              </a:rPr>
              <a:t>ИНФОРМАТИЗАЦИЯ</a:t>
            </a:r>
          </a:p>
        </p:txBody>
      </p:sp>
      <p:pic>
        <p:nvPicPr>
          <p:cNvPr id="43012" name="Picture 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0113" y="6364288"/>
            <a:ext cx="1800225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013" name="Прямоугольник 7"/>
          <p:cNvSpPr>
            <a:spLocks noChangeArrowheads="1"/>
          </p:cNvSpPr>
          <p:nvPr/>
        </p:nvSpPr>
        <p:spPr bwMode="auto">
          <a:xfrm>
            <a:off x="2700338" y="6742113"/>
            <a:ext cx="3930650" cy="115887"/>
          </a:xfrm>
          <a:prstGeom prst="rect">
            <a:avLst/>
          </a:prstGeom>
          <a:gradFill rotWithShape="1">
            <a:gsLst>
              <a:gs pos="0">
                <a:srgbClr val="003C73">
                  <a:alpha val="60001"/>
                </a:srgbClr>
              </a:gs>
              <a:gs pos="100000">
                <a:srgbClr val="001C35">
                  <a:alpha val="79999"/>
                </a:srgbClr>
              </a:gs>
            </a:gsLst>
            <a:lin ang="5400000" scaled="1"/>
          </a:gradFill>
          <a:ln w="2540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ru-RU" sz="1400" b="1">
              <a:solidFill>
                <a:srgbClr val="FFFFFF"/>
              </a:solidFill>
              <a:latin typeface="Calibri" pitchFamily="34" charset="0"/>
            </a:endParaRPr>
          </a:p>
        </p:txBody>
      </p:sp>
      <p:pic>
        <p:nvPicPr>
          <p:cNvPr id="43014" name="Picture 1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1225" y="0"/>
            <a:ext cx="1428750" cy="11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" name="Скругленный прямоугольник 25"/>
          <p:cNvSpPr/>
          <p:nvPr/>
        </p:nvSpPr>
        <p:spPr>
          <a:xfrm>
            <a:off x="3419475" y="2708275"/>
            <a:ext cx="3024188" cy="1296988"/>
          </a:xfrm>
          <a:prstGeom prst="roundRect">
            <a:avLst/>
          </a:prstGeom>
          <a:noFill/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>
                <a:solidFill>
                  <a:schemeClr val="tx2"/>
                </a:solidFill>
              </a:rPr>
              <a:t>ФЕДЕРАЛЬНАЯ ГОСУДАРСТВЕННАЯ ИНФОРМАЦИОННАЯ СИСТЕМА УЧЕТА РЕЗУЛЬТАТОВ СПЕЦИАЛЬНОЙ ОЦЕНКИ УСЛОВИЙ ТРУДА</a:t>
            </a:r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3348038" y="981075"/>
            <a:ext cx="3095625" cy="863600"/>
          </a:xfrm>
          <a:prstGeom prst="roundRect">
            <a:avLst/>
          </a:prstGeom>
          <a:solidFill>
            <a:schemeClr val="accent2">
              <a:lumMod val="40000"/>
              <a:lumOff val="60000"/>
              <a:alpha val="65000"/>
            </a:schemeClr>
          </a:solidFill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schemeClr val="tx2"/>
                </a:solidFill>
              </a:rPr>
              <a:t>Минтруд России</a:t>
            </a:r>
          </a:p>
        </p:txBody>
      </p:sp>
      <p:sp>
        <p:nvSpPr>
          <p:cNvPr id="29" name="Скругленный прямоугольник 28"/>
          <p:cNvSpPr/>
          <p:nvPr/>
        </p:nvSpPr>
        <p:spPr>
          <a:xfrm>
            <a:off x="323850" y="908050"/>
            <a:ext cx="2663825" cy="863600"/>
          </a:xfrm>
          <a:prstGeom prst="roundRect">
            <a:avLst/>
          </a:prstGeom>
          <a:solidFill>
            <a:schemeClr val="accent2">
              <a:lumMod val="40000"/>
              <a:lumOff val="60000"/>
              <a:alpha val="65000"/>
            </a:schemeClr>
          </a:solidFill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schemeClr val="tx2"/>
                </a:solidFill>
              </a:rPr>
              <a:t>Пенсионный фонд Российской Федерации</a:t>
            </a:r>
          </a:p>
        </p:txBody>
      </p:sp>
      <p:sp>
        <p:nvSpPr>
          <p:cNvPr id="30" name="Скругленный прямоугольник 29"/>
          <p:cNvSpPr/>
          <p:nvPr/>
        </p:nvSpPr>
        <p:spPr>
          <a:xfrm>
            <a:off x="250825" y="2781300"/>
            <a:ext cx="2663825" cy="108108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schemeClr val="tx2"/>
                </a:solidFill>
              </a:rPr>
              <a:t>Индивидуальный (персонифицированный) учет в системе обязательного пенсионного страхования</a:t>
            </a:r>
          </a:p>
        </p:txBody>
      </p:sp>
      <p:sp>
        <p:nvSpPr>
          <p:cNvPr id="31" name="Скругленный прямоугольник 30"/>
          <p:cNvSpPr/>
          <p:nvPr/>
        </p:nvSpPr>
        <p:spPr>
          <a:xfrm>
            <a:off x="7164388" y="2492375"/>
            <a:ext cx="1800225" cy="938213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schemeClr val="tx2"/>
                </a:solidFill>
              </a:rPr>
              <a:t>Федеральная служба по труду и занятости</a:t>
            </a:r>
          </a:p>
        </p:txBody>
      </p:sp>
      <p:sp>
        <p:nvSpPr>
          <p:cNvPr id="32" name="Скругленный прямоугольник 31"/>
          <p:cNvSpPr/>
          <p:nvPr/>
        </p:nvSpPr>
        <p:spPr>
          <a:xfrm>
            <a:off x="7164388" y="1341438"/>
            <a:ext cx="1800225" cy="1008062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schemeClr val="tx2"/>
                </a:solidFill>
              </a:rPr>
              <a:t>Фонд социального страхования Российской Федерации</a:t>
            </a:r>
          </a:p>
        </p:txBody>
      </p:sp>
      <p:sp>
        <p:nvSpPr>
          <p:cNvPr id="33" name="Скругленный прямоугольник 32"/>
          <p:cNvSpPr/>
          <p:nvPr/>
        </p:nvSpPr>
        <p:spPr>
          <a:xfrm>
            <a:off x="468313" y="5084763"/>
            <a:ext cx="1943100" cy="935037"/>
          </a:xfrm>
          <a:prstGeom prst="round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/>
              <a:t>Организации, проводящие специальную оценку условий труда</a:t>
            </a:r>
          </a:p>
        </p:txBody>
      </p:sp>
      <p:sp>
        <p:nvSpPr>
          <p:cNvPr id="34" name="Скругленный прямоугольник 33"/>
          <p:cNvSpPr/>
          <p:nvPr/>
        </p:nvSpPr>
        <p:spPr>
          <a:xfrm>
            <a:off x="2771775" y="5013325"/>
            <a:ext cx="1943100" cy="935038"/>
          </a:xfrm>
          <a:prstGeom prst="round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/>
              <a:t>Организации, проводящие специальную оценку условий труда</a:t>
            </a:r>
          </a:p>
        </p:txBody>
      </p:sp>
      <p:sp>
        <p:nvSpPr>
          <p:cNvPr id="35" name="Скругленный прямоугольник 34"/>
          <p:cNvSpPr/>
          <p:nvPr/>
        </p:nvSpPr>
        <p:spPr>
          <a:xfrm>
            <a:off x="4932363" y="5013325"/>
            <a:ext cx="1943100" cy="935038"/>
          </a:xfrm>
          <a:prstGeom prst="round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/>
              <a:t>Организации, проводящие специальную оценку условий труда</a:t>
            </a:r>
          </a:p>
        </p:txBody>
      </p:sp>
      <p:sp>
        <p:nvSpPr>
          <p:cNvPr id="36" name="Скругленный прямоугольник 35"/>
          <p:cNvSpPr/>
          <p:nvPr/>
        </p:nvSpPr>
        <p:spPr>
          <a:xfrm>
            <a:off x="7092950" y="5013325"/>
            <a:ext cx="1943100" cy="935038"/>
          </a:xfrm>
          <a:prstGeom prst="round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/>
              <a:t>Организации, проводящие специальную оценку условий труда</a:t>
            </a:r>
          </a:p>
        </p:txBody>
      </p:sp>
      <p:cxnSp>
        <p:nvCxnSpPr>
          <p:cNvPr id="44" name="Прямая со стрелкой 43"/>
          <p:cNvCxnSpPr/>
          <p:nvPr/>
        </p:nvCxnSpPr>
        <p:spPr>
          <a:xfrm>
            <a:off x="1403350" y="1989138"/>
            <a:ext cx="0" cy="57626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46" name="Прямая со стрелкой 45"/>
          <p:cNvCxnSpPr/>
          <p:nvPr/>
        </p:nvCxnSpPr>
        <p:spPr>
          <a:xfrm>
            <a:off x="4643438" y="1916113"/>
            <a:ext cx="0" cy="72072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49" name="Прямая со стрелкой 48"/>
          <p:cNvCxnSpPr/>
          <p:nvPr/>
        </p:nvCxnSpPr>
        <p:spPr>
          <a:xfrm>
            <a:off x="2987675" y="3141663"/>
            <a:ext cx="433388" cy="0"/>
          </a:xfrm>
          <a:prstGeom prst="straightConnector1">
            <a:avLst/>
          </a:prstGeom>
          <a:ln w="25400">
            <a:solidFill>
              <a:schemeClr val="accent5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 стрелкой 51"/>
          <p:cNvCxnSpPr/>
          <p:nvPr/>
        </p:nvCxnSpPr>
        <p:spPr>
          <a:xfrm flipH="1">
            <a:off x="2916238" y="3644900"/>
            <a:ext cx="431800" cy="0"/>
          </a:xfrm>
          <a:prstGeom prst="straightConnector1">
            <a:avLst/>
          </a:prstGeom>
          <a:ln w="25400">
            <a:solidFill>
              <a:schemeClr val="accent5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Прямая со стрелкой 60"/>
          <p:cNvCxnSpPr/>
          <p:nvPr/>
        </p:nvCxnSpPr>
        <p:spPr>
          <a:xfrm flipV="1">
            <a:off x="6372225" y="2133600"/>
            <a:ext cx="720725" cy="35877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63" name="Прямая со стрелкой 62"/>
          <p:cNvCxnSpPr/>
          <p:nvPr/>
        </p:nvCxnSpPr>
        <p:spPr>
          <a:xfrm flipV="1">
            <a:off x="6516688" y="2852738"/>
            <a:ext cx="503237" cy="7302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65" name="Прямая со стрелкой 64"/>
          <p:cNvCxnSpPr/>
          <p:nvPr/>
        </p:nvCxnSpPr>
        <p:spPr>
          <a:xfrm flipV="1">
            <a:off x="1979613" y="4149725"/>
            <a:ext cx="1728787" cy="936625"/>
          </a:xfrm>
          <a:prstGeom prst="straightConnector1">
            <a:avLst/>
          </a:prstGeom>
          <a:ln w="19050">
            <a:solidFill>
              <a:schemeClr val="tx2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Прямая со стрелкой 66"/>
          <p:cNvCxnSpPr/>
          <p:nvPr/>
        </p:nvCxnSpPr>
        <p:spPr>
          <a:xfrm flipV="1">
            <a:off x="4211638" y="4076700"/>
            <a:ext cx="73025" cy="936625"/>
          </a:xfrm>
          <a:prstGeom prst="straightConnector1">
            <a:avLst/>
          </a:prstGeom>
          <a:ln w="19050">
            <a:solidFill>
              <a:schemeClr val="tx2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Прямая со стрелкой 69"/>
          <p:cNvCxnSpPr/>
          <p:nvPr/>
        </p:nvCxnSpPr>
        <p:spPr>
          <a:xfrm flipH="1" flipV="1">
            <a:off x="5580063" y="4076700"/>
            <a:ext cx="0" cy="936625"/>
          </a:xfrm>
          <a:prstGeom prst="straightConnector1">
            <a:avLst/>
          </a:prstGeom>
          <a:ln w="19050">
            <a:solidFill>
              <a:schemeClr val="tx2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Прямая со стрелкой 72"/>
          <p:cNvCxnSpPr/>
          <p:nvPr/>
        </p:nvCxnSpPr>
        <p:spPr>
          <a:xfrm flipH="1" flipV="1">
            <a:off x="6300788" y="4149725"/>
            <a:ext cx="1079500" cy="863600"/>
          </a:xfrm>
          <a:prstGeom prst="straightConnector1">
            <a:avLst/>
          </a:prstGeom>
          <a:ln w="19050">
            <a:solidFill>
              <a:schemeClr val="tx2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Прямоугольник 46"/>
          <p:cNvSpPr/>
          <p:nvPr/>
        </p:nvSpPr>
        <p:spPr>
          <a:xfrm>
            <a:off x="6588125" y="6742113"/>
            <a:ext cx="71438" cy="115887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b="1" dirty="0"/>
          </a:p>
        </p:txBody>
      </p:sp>
      <p:cxnSp>
        <p:nvCxnSpPr>
          <p:cNvPr id="37" name="Прямая со стрелкой 36"/>
          <p:cNvCxnSpPr/>
          <p:nvPr/>
        </p:nvCxnSpPr>
        <p:spPr>
          <a:xfrm flipV="1">
            <a:off x="5076825" y="1916113"/>
            <a:ext cx="0" cy="72072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48" name="Прямая со стрелкой 47"/>
          <p:cNvCxnSpPr/>
          <p:nvPr/>
        </p:nvCxnSpPr>
        <p:spPr>
          <a:xfrm flipV="1">
            <a:off x="1835150" y="1989138"/>
            <a:ext cx="0" cy="57626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38" name="Прямая со стрелкой 37"/>
          <p:cNvCxnSpPr/>
          <p:nvPr/>
        </p:nvCxnSpPr>
        <p:spPr>
          <a:xfrm>
            <a:off x="6516688" y="3644900"/>
            <a:ext cx="576262" cy="14287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40" name="Скругленный прямоугольник 39"/>
          <p:cNvSpPr/>
          <p:nvPr/>
        </p:nvSpPr>
        <p:spPr>
          <a:xfrm>
            <a:off x="7164388" y="3573463"/>
            <a:ext cx="1800225" cy="1295400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schemeClr val="tx2"/>
                </a:solidFill>
              </a:rPr>
              <a:t>Федеральная служба по надзору в сфере защиты прав потребителей и благополучия человека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2987675" y="6165850"/>
            <a:ext cx="4032250" cy="338138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1600" i="1" dirty="0">
                <a:solidFill>
                  <a:schemeClr val="bg1"/>
                </a:solidFill>
              </a:rPr>
              <a:t>Вводится в действие с 1 января 2016 г.</a:t>
            </a:r>
          </a:p>
        </p:txBody>
      </p:sp>
      <p:sp>
        <p:nvSpPr>
          <p:cNvPr id="39" name="Скругленный прямоугольник 38"/>
          <p:cNvSpPr/>
          <p:nvPr/>
        </p:nvSpPr>
        <p:spPr>
          <a:xfrm>
            <a:off x="7164388" y="188913"/>
            <a:ext cx="1800225" cy="1079500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schemeClr val="tx2"/>
                </a:solidFill>
              </a:rPr>
              <a:t>Органы исполнительной власти субъектов Российской Федерации</a:t>
            </a:r>
          </a:p>
        </p:txBody>
      </p:sp>
      <p:cxnSp>
        <p:nvCxnSpPr>
          <p:cNvPr id="43" name="Прямая со стрелкой 42"/>
          <p:cNvCxnSpPr/>
          <p:nvPr/>
        </p:nvCxnSpPr>
        <p:spPr>
          <a:xfrm flipV="1">
            <a:off x="6227763" y="1052513"/>
            <a:ext cx="865187" cy="136842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Номер слайда 3"/>
          <p:cNvSpPr>
            <a:spLocks noGrp="1"/>
          </p:cNvSpPr>
          <p:nvPr>
            <p:ph type="sldNum" sz="quarter" idx="12"/>
          </p:nvPr>
        </p:nvSpPr>
        <p:spPr bwMode="auto">
          <a:xfrm>
            <a:off x="8459788" y="6492875"/>
            <a:ext cx="587375" cy="365125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3B43902-E019-416E-95D6-2FA0DB97B5A9}" type="slidenum">
              <a:rPr lang="ru-RU" sz="1800" smtClean="0">
                <a:solidFill>
                  <a:srgbClr val="626262"/>
                </a:solidFill>
                <a:latin typeface="Arial Black" pitchFamily="34" charset="0"/>
                <a:cs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39</a:t>
            </a:fld>
            <a:endParaRPr lang="ru-RU" sz="1800" smtClean="0">
              <a:solidFill>
                <a:srgbClr val="626262"/>
              </a:solidFill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44035" name="Заголовок 1"/>
          <p:cNvSpPr>
            <a:spLocks noGrp="1"/>
          </p:cNvSpPr>
          <p:nvPr>
            <p:ph type="title"/>
          </p:nvPr>
        </p:nvSpPr>
        <p:spPr>
          <a:xfrm>
            <a:off x="468313" y="115888"/>
            <a:ext cx="8229600" cy="360362"/>
          </a:xfrm>
        </p:spPr>
        <p:txBody>
          <a:bodyPr/>
          <a:lstStyle/>
          <a:p>
            <a:r>
              <a:rPr lang="ru-RU" sz="1600" b="1" smtClean="0">
                <a:solidFill>
                  <a:schemeClr val="tx2"/>
                </a:solidFill>
                <a:latin typeface="Helios"/>
              </a:rPr>
              <a:t>ИСПОЛЬЗОВАНИЕ РЕЗУЛЬТАТОВ СПЕЦИАЛЬНОЙ ОЦЕНКИ УСЛОВИЙ ТРУДА</a:t>
            </a:r>
          </a:p>
        </p:txBody>
      </p:sp>
      <p:sp>
        <p:nvSpPr>
          <p:cNvPr id="44036" name="Прямоугольник 7"/>
          <p:cNvSpPr>
            <a:spLocks noChangeArrowheads="1"/>
          </p:cNvSpPr>
          <p:nvPr/>
        </p:nvSpPr>
        <p:spPr bwMode="auto">
          <a:xfrm>
            <a:off x="2700338" y="6742113"/>
            <a:ext cx="3930650" cy="115887"/>
          </a:xfrm>
          <a:prstGeom prst="rect">
            <a:avLst/>
          </a:prstGeom>
          <a:gradFill rotWithShape="1">
            <a:gsLst>
              <a:gs pos="0">
                <a:srgbClr val="003C73">
                  <a:alpha val="60001"/>
                </a:srgbClr>
              </a:gs>
              <a:gs pos="100000">
                <a:srgbClr val="001C35">
                  <a:alpha val="79999"/>
                </a:srgbClr>
              </a:gs>
            </a:gsLst>
            <a:lin ang="5400000" scaled="1"/>
          </a:gradFill>
          <a:ln w="2540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ru-RU" sz="1400" b="1">
              <a:solidFill>
                <a:srgbClr val="FFFFFF"/>
              </a:solidFill>
              <a:latin typeface="Calibri" pitchFamily="34" charset="0"/>
            </a:endParaRPr>
          </a:p>
        </p:txBody>
      </p:sp>
      <p:pic>
        <p:nvPicPr>
          <p:cNvPr id="44037" name="Picture 1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1225" y="0"/>
            <a:ext cx="1428750" cy="11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6588125" y="6742113"/>
            <a:ext cx="71438" cy="115887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b="1" dirty="0"/>
          </a:p>
        </p:txBody>
      </p:sp>
      <p:pic>
        <p:nvPicPr>
          <p:cNvPr id="44041" name="Picture 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00113" y="6483350"/>
            <a:ext cx="1368425" cy="37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0" name="Схема 9"/>
          <p:cNvGraphicFramePr/>
          <p:nvPr/>
        </p:nvGraphicFramePr>
        <p:xfrm>
          <a:off x="323528" y="620688"/>
          <a:ext cx="8568952" cy="58326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Номер слайда 4"/>
          <p:cNvSpPr>
            <a:spLocks noGrp="1"/>
          </p:cNvSpPr>
          <p:nvPr>
            <p:ph type="sldNum" sz="quarter" idx="12"/>
          </p:nvPr>
        </p:nvSpPr>
        <p:spPr bwMode="auto">
          <a:xfrm>
            <a:off x="8172450" y="6356350"/>
            <a:ext cx="514350" cy="365125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</a:pPr>
            <a:fld id="{F29C109F-9BD8-4826-915B-00E1C6313C25}" type="slidenum">
              <a:rPr lang="ru-RU" sz="1800" smtClean="0">
                <a:solidFill>
                  <a:srgbClr val="626262"/>
                </a:solidFill>
                <a:latin typeface="Arial Black" pitchFamily="34" charset="0"/>
                <a:cs typeface="Arial" pitchFamily="34" charset="0"/>
              </a:rPr>
              <a:pPr fontAlgn="base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None/>
              </a:pPr>
              <a:t>4</a:t>
            </a:fld>
            <a:endParaRPr lang="ru-RU" sz="1800" smtClean="0">
              <a:solidFill>
                <a:srgbClr val="626262"/>
              </a:solidFill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20483" name="Заголовок 1"/>
          <p:cNvSpPr>
            <a:spLocks/>
          </p:cNvSpPr>
          <p:nvPr/>
        </p:nvSpPr>
        <p:spPr bwMode="auto">
          <a:xfrm>
            <a:off x="179388" y="188913"/>
            <a:ext cx="8856662" cy="433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1600" b="1" dirty="0">
                <a:solidFill>
                  <a:schemeClr val="tx2"/>
                </a:solidFill>
                <a:latin typeface="Helios"/>
                <a:ea typeface="+mj-ea"/>
                <a:cs typeface="+mj-cs"/>
              </a:rPr>
              <a:t>ПРОЕКТЫ НОРМАТИВНЫХ ПРАВОВЫХ АКТОВ, РАЗРАБОТАННЫЕ В РАЗВИТИЕ ФЕДЕРАЛЬНОГО ЗАКОНА «О СПЕЦИАЛЬНОЙ ОЦЕНКЕ УСЛОВИЙ ТРУДА»</a:t>
            </a:r>
            <a:endParaRPr lang="ru-RU" sz="1600" b="1" dirty="0">
              <a:solidFill>
                <a:schemeClr val="tx2"/>
              </a:solidFill>
              <a:latin typeface="Helios"/>
            </a:endParaRPr>
          </a:p>
        </p:txBody>
      </p:sp>
      <p:sp>
        <p:nvSpPr>
          <p:cNvPr id="8196" name="Прямоугольник 7"/>
          <p:cNvSpPr>
            <a:spLocks noChangeArrowheads="1"/>
          </p:cNvSpPr>
          <p:nvPr/>
        </p:nvSpPr>
        <p:spPr bwMode="auto">
          <a:xfrm>
            <a:off x="2700338" y="6742113"/>
            <a:ext cx="3930650" cy="115887"/>
          </a:xfrm>
          <a:prstGeom prst="rect">
            <a:avLst/>
          </a:prstGeom>
          <a:gradFill rotWithShape="1">
            <a:gsLst>
              <a:gs pos="0">
                <a:srgbClr val="003C73">
                  <a:alpha val="60001"/>
                </a:srgbClr>
              </a:gs>
              <a:gs pos="100000">
                <a:srgbClr val="001C35">
                  <a:alpha val="79999"/>
                </a:srgbClr>
              </a:gs>
            </a:gsLst>
            <a:lin ang="5400000" scaled="1"/>
          </a:gradFill>
          <a:ln w="2540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ru-RU" sz="1400" b="1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588125" y="6742113"/>
            <a:ext cx="71438" cy="115887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b="1" dirty="0"/>
          </a:p>
        </p:txBody>
      </p:sp>
      <p:pic>
        <p:nvPicPr>
          <p:cNvPr id="8198" name="Picture 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0113" y="6364288"/>
            <a:ext cx="1800225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9" name="Picture 1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1225" y="0"/>
            <a:ext cx="1428750" cy="11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6" name="Схема 15"/>
          <p:cNvGraphicFramePr/>
          <p:nvPr/>
        </p:nvGraphicFramePr>
        <p:xfrm>
          <a:off x="323528" y="764704"/>
          <a:ext cx="8640960" cy="56166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Номер слайда 3"/>
          <p:cNvSpPr>
            <a:spLocks noGrp="1"/>
          </p:cNvSpPr>
          <p:nvPr>
            <p:ph type="sldNum" sz="quarter" idx="12"/>
          </p:nvPr>
        </p:nvSpPr>
        <p:spPr bwMode="auto">
          <a:xfrm>
            <a:off x="8459788" y="6492875"/>
            <a:ext cx="587375" cy="365125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3B43902-E019-416E-95D6-2FA0DB97B5A9}" type="slidenum">
              <a:rPr lang="ru-RU" sz="1800" smtClean="0">
                <a:solidFill>
                  <a:srgbClr val="626262"/>
                </a:solidFill>
                <a:latin typeface="Arial Black" pitchFamily="34" charset="0"/>
                <a:cs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40</a:t>
            </a:fld>
            <a:endParaRPr lang="ru-RU" sz="1800" smtClean="0">
              <a:solidFill>
                <a:srgbClr val="626262"/>
              </a:solidFill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44035" name="Заголовок 1"/>
          <p:cNvSpPr>
            <a:spLocks noGrp="1"/>
          </p:cNvSpPr>
          <p:nvPr>
            <p:ph type="title"/>
          </p:nvPr>
        </p:nvSpPr>
        <p:spPr>
          <a:xfrm>
            <a:off x="468313" y="115888"/>
            <a:ext cx="8229600" cy="360362"/>
          </a:xfrm>
        </p:spPr>
        <p:txBody>
          <a:bodyPr/>
          <a:lstStyle/>
          <a:p>
            <a:r>
              <a:rPr lang="ru-RU" sz="1600" b="1" smtClean="0">
                <a:solidFill>
                  <a:schemeClr val="tx2"/>
                </a:solidFill>
                <a:latin typeface="Helios"/>
              </a:rPr>
              <a:t>ИСПОЛЬЗОВАНИЕ РЕЗУЛЬТАТОВ СПЕЦИАЛЬНОЙ ОЦЕНКИ УСЛОВИЙ ТРУДА</a:t>
            </a:r>
          </a:p>
        </p:txBody>
      </p:sp>
      <p:sp>
        <p:nvSpPr>
          <p:cNvPr id="44036" name="Прямоугольник 7"/>
          <p:cNvSpPr>
            <a:spLocks noChangeArrowheads="1"/>
          </p:cNvSpPr>
          <p:nvPr/>
        </p:nvSpPr>
        <p:spPr bwMode="auto">
          <a:xfrm>
            <a:off x="2700338" y="6742113"/>
            <a:ext cx="3930650" cy="115887"/>
          </a:xfrm>
          <a:prstGeom prst="rect">
            <a:avLst/>
          </a:prstGeom>
          <a:gradFill rotWithShape="1">
            <a:gsLst>
              <a:gs pos="0">
                <a:srgbClr val="003C73">
                  <a:alpha val="60001"/>
                </a:srgbClr>
              </a:gs>
              <a:gs pos="100000">
                <a:srgbClr val="001C35">
                  <a:alpha val="79999"/>
                </a:srgbClr>
              </a:gs>
            </a:gsLst>
            <a:lin ang="5400000" scaled="1"/>
          </a:gradFill>
          <a:ln w="2540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ru-RU" sz="1400" b="1">
              <a:solidFill>
                <a:srgbClr val="FFFFFF"/>
              </a:solidFill>
              <a:latin typeface="Calibri" pitchFamily="34" charset="0"/>
            </a:endParaRPr>
          </a:p>
        </p:txBody>
      </p:sp>
      <p:pic>
        <p:nvPicPr>
          <p:cNvPr id="44037" name="Picture 1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1225" y="0"/>
            <a:ext cx="1428750" cy="11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6588125" y="6742113"/>
            <a:ext cx="71438" cy="115887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b="1" dirty="0"/>
          </a:p>
        </p:txBody>
      </p:sp>
      <p:pic>
        <p:nvPicPr>
          <p:cNvPr id="44041" name="Picture 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00113" y="6483350"/>
            <a:ext cx="1368425" cy="37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0" name="Схема 9"/>
          <p:cNvGraphicFramePr/>
          <p:nvPr/>
        </p:nvGraphicFramePr>
        <p:xfrm>
          <a:off x="323528" y="620688"/>
          <a:ext cx="8712968" cy="58326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Номер слайда 3"/>
          <p:cNvSpPr>
            <a:spLocks noGrp="1"/>
          </p:cNvSpPr>
          <p:nvPr>
            <p:ph type="sldNum" sz="quarter" idx="12"/>
          </p:nvPr>
        </p:nvSpPr>
        <p:spPr bwMode="auto">
          <a:xfrm>
            <a:off x="6588125" y="6381750"/>
            <a:ext cx="2133600" cy="365125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</a:pPr>
            <a:fld id="{2121A1F7-EADE-4704-B78F-B2C44082F88A}" type="slidenum">
              <a:rPr lang="ru-RU" sz="1800" smtClean="0">
                <a:solidFill>
                  <a:srgbClr val="626262"/>
                </a:solidFill>
                <a:latin typeface="Arial Black" pitchFamily="34" charset="0"/>
                <a:cs typeface="Arial" pitchFamily="34" charset="0"/>
              </a:rPr>
              <a:pPr fontAlgn="base">
                <a:spcBef>
                  <a:spcPct val="20000"/>
                </a:spcBef>
                <a:spcAft>
                  <a:spcPct val="0"/>
                </a:spcAft>
              </a:pPr>
              <a:t>41</a:t>
            </a:fld>
            <a:endParaRPr lang="ru-RU" sz="1800" smtClean="0">
              <a:solidFill>
                <a:srgbClr val="626262"/>
              </a:solidFill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45059" name="Заголовок 1"/>
          <p:cNvSpPr>
            <a:spLocks noGrp="1"/>
          </p:cNvSpPr>
          <p:nvPr>
            <p:ph type="title"/>
          </p:nvPr>
        </p:nvSpPr>
        <p:spPr>
          <a:xfrm>
            <a:off x="468312" y="188913"/>
            <a:ext cx="8424167" cy="706437"/>
          </a:xfrm>
        </p:spPr>
        <p:txBody>
          <a:bodyPr/>
          <a:lstStyle/>
          <a:p>
            <a:r>
              <a:rPr lang="ru-RU" sz="1800" b="1" dirty="0" smtClean="0">
                <a:solidFill>
                  <a:schemeClr val="tx2"/>
                </a:solidFill>
                <a:latin typeface="Helios"/>
              </a:rPr>
              <a:t>ГОСУДАРСТВЕННАЯ ЭКСПЕРТИЗА УСЛОВИЙ ТРУДА </a:t>
            </a:r>
            <a:br>
              <a:rPr lang="ru-RU" sz="1800" b="1" dirty="0" smtClean="0">
                <a:solidFill>
                  <a:schemeClr val="tx2"/>
                </a:solidFill>
                <a:latin typeface="Helios"/>
              </a:rPr>
            </a:br>
            <a:endParaRPr lang="ru-RU" sz="1800" b="1" dirty="0" smtClean="0">
              <a:solidFill>
                <a:schemeClr val="tx2"/>
              </a:solidFill>
              <a:latin typeface="Helios"/>
            </a:endParaRPr>
          </a:p>
        </p:txBody>
      </p:sp>
      <p:pic>
        <p:nvPicPr>
          <p:cNvPr id="45060" name="Picture 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0113" y="6364288"/>
            <a:ext cx="1800225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061" name="Прямоугольник 7"/>
          <p:cNvSpPr>
            <a:spLocks noChangeArrowheads="1"/>
          </p:cNvSpPr>
          <p:nvPr/>
        </p:nvSpPr>
        <p:spPr bwMode="auto">
          <a:xfrm>
            <a:off x="2700338" y="6742113"/>
            <a:ext cx="3930650" cy="115887"/>
          </a:xfrm>
          <a:prstGeom prst="rect">
            <a:avLst/>
          </a:prstGeom>
          <a:gradFill rotWithShape="1">
            <a:gsLst>
              <a:gs pos="0">
                <a:srgbClr val="003C73">
                  <a:alpha val="60001"/>
                </a:srgbClr>
              </a:gs>
              <a:gs pos="100000">
                <a:srgbClr val="001C35">
                  <a:alpha val="79999"/>
                </a:srgbClr>
              </a:gs>
            </a:gsLst>
            <a:lin ang="5400000" scaled="1"/>
          </a:gradFill>
          <a:ln w="2540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ru-RU" sz="1400" b="1">
              <a:solidFill>
                <a:srgbClr val="FFFFFF"/>
              </a:solidFill>
              <a:latin typeface="Calibri" pitchFamily="34" charset="0"/>
            </a:endParaRPr>
          </a:p>
        </p:txBody>
      </p:sp>
      <p:pic>
        <p:nvPicPr>
          <p:cNvPr id="45062" name="Picture 1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1225" y="0"/>
            <a:ext cx="1428750" cy="11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" name="Прямоугольник 25"/>
          <p:cNvSpPr/>
          <p:nvPr/>
        </p:nvSpPr>
        <p:spPr>
          <a:xfrm>
            <a:off x="6588125" y="6742113"/>
            <a:ext cx="71438" cy="115887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b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051720" y="1124744"/>
            <a:ext cx="648072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>
                <a:solidFill>
                  <a:srgbClr val="23538D"/>
                </a:solidFill>
                <a:latin typeface="+mn-lt"/>
              </a:rPr>
              <a:t>Государственная экспертиза условий труда </a:t>
            </a:r>
            <a:r>
              <a:rPr lang="ru-RU" sz="2000" dirty="0" smtClean="0">
                <a:solidFill>
                  <a:srgbClr val="23538D"/>
                </a:solidFill>
                <a:latin typeface="+mn-lt"/>
              </a:rPr>
              <a:t>- оценка соответствия объекта экспертизы государственным нормативным требованиям охраны труда.</a:t>
            </a:r>
          </a:p>
        </p:txBody>
      </p:sp>
      <p:pic>
        <p:nvPicPr>
          <p:cNvPr id="1030" name="Picture 6" descr="http://my-shop.ru/_files/product/2/165/164561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908720"/>
            <a:ext cx="1428750" cy="2314575"/>
          </a:xfrm>
          <a:prstGeom prst="rect">
            <a:avLst/>
          </a:prstGeom>
          <a:noFill/>
        </p:spPr>
      </p:pic>
      <p:sp>
        <p:nvSpPr>
          <p:cNvPr id="13" name="Прямоугольник 12"/>
          <p:cNvSpPr/>
          <p:nvPr/>
        </p:nvSpPr>
        <p:spPr>
          <a:xfrm>
            <a:off x="2051720" y="2492896"/>
            <a:ext cx="6552728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>
                <a:solidFill>
                  <a:srgbClr val="23538D"/>
                </a:solidFill>
                <a:latin typeface="+mn-lt"/>
              </a:rPr>
              <a:t>Государственная экспертиза условий труда </a:t>
            </a:r>
            <a:r>
              <a:rPr lang="ru-RU" sz="2000" b="1" dirty="0" smtClean="0">
                <a:solidFill>
                  <a:srgbClr val="23538D"/>
                </a:solidFill>
                <a:latin typeface="+mn-lt"/>
              </a:rPr>
              <a:t>осуществляется федеральным органом исполнительной власти, уполномоченным на проведение федерального государственного надзора за соблюдением трудового законодательства и иных нормативных правовых актов, содержащих нормы трудового права, и органами исполнительной власти субъектов Российской Федерации в области охраны труда</a:t>
            </a:r>
            <a:r>
              <a:rPr lang="ru-RU" sz="2000" dirty="0" smtClean="0">
                <a:solidFill>
                  <a:srgbClr val="23538D"/>
                </a:solidFill>
                <a:latin typeface="+mn-lt"/>
              </a:rPr>
              <a:t> в порядке, установленном уполномоченным Правительством Российской Федерации федеральным органом исполнительной власти.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Номер слайда 3"/>
          <p:cNvSpPr>
            <a:spLocks noGrp="1"/>
          </p:cNvSpPr>
          <p:nvPr>
            <p:ph type="sldNum" sz="quarter" idx="12"/>
          </p:nvPr>
        </p:nvSpPr>
        <p:spPr bwMode="auto">
          <a:xfrm>
            <a:off x="6588125" y="6381750"/>
            <a:ext cx="2133600" cy="365125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</a:pPr>
            <a:fld id="{2121A1F7-EADE-4704-B78F-B2C44082F88A}" type="slidenum">
              <a:rPr lang="ru-RU" sz="1800" smtClean="0">
                <a:solidFill>
                  <a:srgbClr val="626262"/>
                </a:solidFill>
                <a:latin typeface="Arial Black" pitchFamily="34" charset="0"/>
                <a:cs typeface="Arial" pitchFamily="34" charset="0"/>
              </a:rPr>
              <a:pPr fontAlgn="base">
                <a:spcBef>
                  <a:spcPct val="20000"/>
                </a:spcBef>
                <a:spcAft>
                  <a:spcPct val="0"/>
                </a:spcAft>
              </a:pPr>
              <a:t>42</a:t>
            </a:fld>
            <a:endParaRPr lang="ru-RU" sz="1800" smtClean="0">
              <a:solidFill>
                <a:srgbClr val="626262"/>
              </a:solidFill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45059" name="Заголовок 1"/>
          <p:cNvSpPr>
            <a:spLocks noGrp="1"/>
          </p:cNvSpPr>
          <p:nvPr>
            <p:ph type="title"/>
          </p:nvPr>
        </p:nvSpPr>
        <p:spPr>
          <a:xfrm>
            <a:off x="468312" y="188913"/>
            <a:ext cx="8424167" cy="706437"/>
          </a:xfrm>
        </p:spPr>
        <p:txBody>
          <a:bodyPr/>
          <a:lstStyle/>
          <a:p>
            <a:r>
              <a:rPr lang="ru-RU" sz="1800" b="1" dirty="0" smtClean="0">
                <a:solidFill>
                  <a:schemeClr val="tx2"/>
                </a:solidFill>
                <a:latin typeface="Helios"/>
              </a:rPr>
              <a:t>ГОСУДАРСТВЕННАЯ ЭКСПЕРТИЗА УСЛОВИЙ ТРУДА </a:t>
            </a:r>
            <a:br>
              <a:rPr lang="ru-RU" sz="1800" b="1" dirty="0" smtClean="0">
                <a:solidFill>
                  <a:schemeClr val="tx2"/>
                </a:solidFill>
                <a:latin typeface="Helios"/>
              </a:rPr>
            </a:br>
            <a:r>
              <a:rPr lang="ru-RU" sz="1800" b="1" dirty="0" smtClean="0">
                <a:solidFill>
                  <a:schemeClr val="tx2"/>
                </a:solidFill>
                <a:latin typeface="Helios"/>
              </a:rPr>
              <a:t>(статья 216.1 Трудового кодекса Российской Федерации)</a:t>
            </a:r>
          </a:p>
        </p:txBody>
      </p:sp>
      <p:pic>
        <p:nvPicPr>
          <p:cNvPr id="45060" name="Picture 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0113" y="6364288"/>
            <a:ext cx="1800225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061" name="Прямоугольник 7"/>
          <p:cNvSpPr>
            <a:spLocks noChangeArrowheads="1"/>
          </p:cNvSpPr>
          <p:nvPr/>
        </p:nvSpPr>
        <p:spPr bwMode="auto">
          <a:xfrm>
            <a:off x="2700338" y="6742113"/>
            <a:ext cx="3930650" cy="115887"/>
          </a:xfrm>
          <a:prstGeom prst="rect">
            <a:avLst/>
          </a:prstGeom>
          <a:gradFill rotWithShape="1">
            <a:gsLst>
              <a:gs pos="0">
                <a:srgbClr val="003C73">
                  <a:alpha val="60001"/>
                </a:srgbClr>
              </a:gs>
              <a:gs pos="100000">
                <a:srgbClr val="001C35">
                  <a:alpha val="79999"/>
                </a:srgbClr>
              </a:gs>
            </a:gsLst>
            <a:lin ang="5400000" scaled="1"/>
          </a:gradFill>
          <a:ln w="2540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ru-RU" sz="1400" b="1">
              <a:solidFill>
                <a:srgbClr val="FFFFFF"/>
              </a:solidFill>
              <a:latin typeface="Calibri" pitchFamily="34" charset="0"/>
            </a:endParaRPr>
          </a:p>
        </p:txBody>
      </p:sp>
      <p:pic>
        <p:nvPicPr>
          <p:cNvPr id="45062" name="Picture 1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1225" y="0"/>
            <a:ext cx="1428750" cy="11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" name="Прямоугольник 25"/>
          <p:cNvSpPr/>
          <p:nvPr/>
        </p:nvSpPr>
        <p:spPr>
          <a:xfrm>
            <a:off x="6588125" y="6742113"/>
            <a:ext cx="71438" cy="115887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b="1" dirty="0"/>
          </a:p>
        </p:txBody>
      </p:sp>
      <p:graphicFrame>
        <p:nvGraphicFramePr>
          <p:cNvPr id="12" name="Схема 11"/>
          <p:cNvGraphicFramePr/>
          <p:nvPr/>
        </p:nvGraphicFramePr>
        <p:xfrm>
          <a:off x="251520" y="1124744"/>
          <a:ext cx="8712968" cy="48965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Номер слайда 3"/>
          <p:cNvSpPr>
            <a:spLocks noGrp="1"/>
          </p:cNvSpPr>
          <p:nvPr>
            <p:ph type="sldNum" sz="quarter" idx="12"/>
          </p:nvPr>
        </p:nvSpPr>
        <p:spPr bwMode="auto">
          <a:xfrm>
            <a:off x="6588125" y="6381750"/>
            <a:ext cx="2133600" cy="365125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</a:pPr>
            <a:fld id="{2121A1F7-EADE-4704-B78F-B2C44082F88A}" type="slidenum">
              <a:rPr lang="ru-RU" sz="1800" smtClean="0">
                <a:solidFill>
                  <a:srgbClr val="626262"/>
                </a:solidFill>
                <a:latin typeface="Arial Black" pitchFamily="34" charset="0"/>
                <a:cs typeface="Arial" pitchFamily="34" charset="0"/>
              </a:rPr>
              <a:pPr fontAlgn="base">
                <a:spcBef>
                  <a:spcPct val="20000"/>
                </a:spcBef>
                <a:spcAft>
                  <a:spcPct val="0"/>
                </a:spcAft>
              </a:pPr>
              <a:t>43</a:t>
            </a:fld>
            <a:endParaRPr lang="ru-RU" sz="1800" smtClean="0">
              <a:solidFill>
                <a:srgbClr val="626262"/>
              </a:solidFill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45059" name="Заголовок 1"/>
          <p:cNvSpPr>
            <a:spLocks noGrp="1"/>
          </p:cNvSpPr>
          <p:nvPr>
            <p:ph type="title"/>
          </p:nvPr>
        </p:nvSpPr>
        <p:spPr>
          <a:xfrm>
            <a:off x="468312" y="188913"/>
            <a:ext cx="8424167" cy="706437"/>
          </a:xfrm>
        </p:spPr>
        <p:txBody>
          <a:bodyPr/>
          <a:lstStyle/>
          <a:p>
            <a:r>
              <a:rPr lang="ru-RU" sz="1800" b="1" dirty="0" smtClean="0">
                <a:solidFill>
                  <a:schemeClr val="tx2"/>
                </a:solidFill>
                <a:latin typeface="Helios"/>
              </a:rPr>
              <a:t>ГОСУДАРСТВЕННАЯ ЭКСПЕРТИЗА УСЛОВИЙ ТРУДА </a:t>
            </a:r>
            <a:br>
              <a:rPr lang="ru-RU" sz="1800" b="1" dirty="0" smtClean="0">
                <a:solidFill>
                  <a:schemeClr val="tx2"/>
                </a:solidFill>
                <a:latin typeface="Helios"/>
              </a:rPr>
            </a:br>
            <a:r>
              <a:rPr lang="ru-RU" sz="1800" b="1" dirty="0" smtClean="0">
                <a:solidFill>
                  <a:schemeClr val="tx2"/>
                </a:solidFill>
                <a:latin typeface="Helios"/>
              </a:rPr>
              <a:t>(статья 216.1 Трудового кодекса Российской Федерации)</a:t>
            </a:r>
          </a:p>
        </p:txBody>
      </p:sp>
      <p:pic>
        <p:nvPicPr>
          <p:cNvPr id="45060" name="Picture 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0113" y="6364288"/>
            <a:ext cx="1800225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061" name="Прямоугольник 7"/>
          <p:cNvSpPr>
            <a:spLocks noChangeArrowheads="1"/>
          </p:cNvSpPr>
          <p:nvPr/>
        </p:nvSpPr>
        <p:spPr bwMode="auto">
          <a:xfrm>
            <a:off x="2700338" y="6742113"/>
            <a:ext cx="3930650" cy="115887"/>
          </a:xfrm>
          <a:prstGeom prst="rect">
            <a:avLst/>
          </a:prstGeom>
          <a:gradFill rotWithShape="1">
            <a:gsLst>
              <a:gs pos="0">
                <a:srgbClr val="003C73">
                  <a:alpha val="60001"/>
                </a:srgbClr>
              </a:gs>
              <a:gs pos="100000">
                <a:srgbClr val="001C35">
                  <a:alpha val="79999"/>
                </a:srgbClr>
              </a:gs>
            </a:gsLst>
            <a:lin ang="5400000" scaled="1"/>
          </a:gradFill>
          <a:ln w="2540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ru-RU" sz="1400" b="1">
              <a:solidFill>
                <a:srgbClr val="FFFFFF"/>
              </a:solidFill>
              <a:latin typeface="Calibri" pitchFamily="34" charset="0"/>
            </a:endParaRPr>
          </a:p>
        </p:txBody>
      </p:sp>
      <p:pic>
        <p:nvPicPr>
          <p:cNvPr id="45062" name="Picture 1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1225" y="0"/>
            <a:ext cx="1428750" cy="11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" name="Прямоугольник 25"/>
          <p:cNvSpPr/>
          <p:nvPr/>
        </p:nvSpPr>
        <p:spPr>
          <a:xfrm>
            <a:off x="6588125" y="6742113"/>
            <a:ext cx="71438" cy="115887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b="1" dirty="0"/>
          </a:p>
        </p:txBody>
      </p:sp>
      <p:grpSp>
        <p:nvGrpSpPr>
          <p:cNvPr id="2" name="Группа 8"/>
          <p:cNvGrpSpPr/>
          <p:nvPr/>
        </p:nvGrpSpPr>
        <p:grpSpPr>
          <a:xfrm>
            <a:off x="4788024" y="1124744"/>
            <a:ext cx="3672408" cy="4840311"/>
            <a:chOff x="4838937" y="0"/>
            <a:chExt cx="3225958" cy="4840311"/>
          </a:xfrm>
        </p:grpSpPr>
        <p:sp>
          <p:nvSpPr>
            <p:cNvPr id="10" name="Скругленный прямоугольник 9"/>
            <p:cNvSpPr/>
            <p:nvPr/>
          </p:nvSpPr>
          <p:spPr>
            <a:xfrm>
              <a:off x="4838937" y="0"/>
              <a:ext cx="3225958" cy="4840311"/>
            </a:xfrm>
            <a:prstGeom prst="roundRect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</p:sp>
        <p:sp>
          <p:nvSpPr>
            <p:cNvPr id="11" name="Скругленный прямоугольник 4"/>
            <p:cNvSpPr/>
            <p:nvPr/>
          </p:nvSpPr>
          <p:spPr>
            <a:xfrm>
              <a:off x="4996415" y="157478"/>
              <a:ext cx="2911002" cy="452535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8580" tIns="34290" rIns="68580" bIns="34290" numCol="1" spcCol="1270" anchor="ctr" anchorCtr="0">
              <a:noAutofit/>
            </a:bodyPr>
            <a:lstStyle/>
            <a:p>
              <a:pPr marL="228600" lvl="0" indent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None/>
              </a:pPr>
              <a:r>
                <a:rPr lang="ru-RU" sz="2000" kern="1200" dirty="0" smtClean="0"/>
                <a:t>Федеральная служба по труду и занятости</a:t>
              </a:r>
            </a:p>
            <a:p>
              <a:pPr marL="228600" lvl="0" indent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None/>
              </a:pPr>
              <a:endParaRPr lang="ru-RU" sz="1800" kern="1200" dirty="0" smtClean="0"/>
            </a:p>
            <a:p>
              <a:pPr marL="228600" lvl="0" indent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None/>
              </a:pPr>
              <a:endParaRPr lang="ru-RU" sz="1800" kern="1200" dirty="0" smtClean="0"/>
            </a:p>
            <a:p>
              <a:pPr lvl="0" algn="ctr">
                <a:spcBef>
                  <a:spcPct val="0"/>
                </a:spcBef>
              </a:pPr>
              <a:r>
                <a:rPr lang="ru-RU" sz="2000" kern="1200" dirty="0" smtClean="0"/>
                <a:t>Органы исполнительной власти субъектов Российской Федерации в области охраны труда </a:t>
              </a:r>
              <a:endParaRPr lang="ru-RU" sz="2000" kern="1200" dirty="0"/>
            </a:p>
          </p:txBody>
        </p:sp>
      </p:grpSp>
      <p:sp>
        <p:nvSpPr>
          <p:cNvPr id="13" name="Стрелка вправо 12"/>
          <p:cNvSpPr/>
          <p:nvPr/>
        </p:nvSpPr>
        <p:spPr>
          <a:xfrm>
            <a:off x="755576" y="1628800"/>
            <a:ext cx="3888432" cy="4104456"/>
          </a:xfrm>
          <a:prstGeom prst="rightArrow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ru-RU" sz="3200" b="1" dirty="0" smtClean="0">
                <a:solidFill>
                  <a:srgbClr val="8D57B5"/>
                </a:solidFill>
              </a:rPr>
              <a:t>Кто проводит</a:t>
            </a:r>
            <a:endParaRPr lang="ru-RU" sz="3200" b="1" dirty="0">
              <a:solidFill>
                <a:srgbClr val="8D57B5"/>
              </a:solidFill>
            </a:endParaRP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Номер слайда 3"/>
          <p:cNvSpPr>
            <a:spLocks noGrp="1"/>
          </p:cNvSpPr>
          <p:nvPr>
            <p:ph type="sldNum" sz="quarter" idx="12"/>
          </p:nvPr>
        </p:nvSpPr>
        <p:spPr bwMode="auto">
          <a:xfrm>
            <a:off x="6588125" y="6381750"/>
            <a:ext cx="2133600" cy="365125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</a:pPr>
            <a:fld id="{2121A1F7-EADE-4704-B78F-B2C44082F88A}" type="slidenum">
              <a:rPr lang="ru-RU" sz="1800" smtClean="0">
                <a:solidFill>
                  <a:srgbClr val="626262"/>
                </a:solidFill>
                <a:latin typeface="Arial Black" pitchFamily="34" charset="0"/>
                <a:cs typeface="Arial" pitchFamily="34" charset="0"/>
              </a:rPr>
              <a:pPr fontAlgn="base">
                <a:spcBef>
                  <a:spcPct val="20000"/>
                </a:spcBef>
                <a:spcAft>
                  <a:spcPct val="0"/>
                </a:spcAft>
              </a:pPr>
              <a:t>44</a:t>
            </a:fld>
            <a:endParaRPr lang="ru-RU" sz="1800" smtClean="0">
              <a:solidFill>
                <a:srgbClr val="626262"/>
              </a:solidFill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45059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424167" cy="431775"/>
          </a:xfrm>
        </p:spPr>
        <p:txBody>
          <a:bodyPr/>
          <a:lstStyle/>
          <a:p>
            <a:r>
              <a:rPr lang="ru-RU" sz="1800" b="1" dirty="0" smtClean="0">
                <a:solidFill>
                  <a:schemeClr val="tx2"/>
                </a:solidFill>
                <a:latin typeface="Helios"/>
              </a:rPr>
              <a:t/>
            </a:r>
            <a:br>
              <a:rPr lang="ru-RU" sz="1800" b="1" dirty="0" smtClean="0">
                <a:solidFill>
                  <a:schemeClr val="tx2"/>
                </a:solidFill>
                <a:latin typeface="Helios"/>
              </a:rPr>
            </a:br>
            <a:r>
              <a:rPr lang="ru-RU" sz="1800" b="1" dirty="0" smtClean="0">
                <a:solidFill>
                  <a:schemeClr val="tx2"/>
                </a:solidFill>
                <a:latin typeface="Helios"/>
              </a:rPr>
              <a:t>ГОСУДАРСТВЕННАЯ ЭКСПЕРТИЗА УСЛОВИЙ ТРУДА </a:t>
            </a:r>
            <a:br>
              <a:rPr lang="ru-RU" sz="1800" b="1" dirty="0" smtClean="0">
                <a:solidFill>
                  <a:schemeClr val="tx2"/>
                </a:solidFill>
                <a:latin typeface="Helios"/>
              </a:rPr>
            </a:br>
            <a:endParaRPr lang="ru-RU" sz="1800" b="1" dirty="0" smtClean="0">
              <a:solidFill>
                <a:schemeClr val="tx2"/>
              </a:solidFill>
              <a:latin typeface="Helios"/>
            </a:endParaRPr>
          </a:p>
        </p:txBody>
      </p:sp>
      <p:pic>
        <p:nvPicPr>
          <p:cNvPr id="45060" name="Picture 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0113" y="6364288"/>
            <a:ext cx="1800225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061" name="Прямоугольник 7"/>
          <p:cNvSpPr>
            <a:spLocks noChangeArrowheads="1"/>
          </p:cNvSpPr>
          <p:nvPr/>
        </p:nvSpPr>
        <p:spPr bwMode="auto">
          <a:xfrm>
            <a:off x="2700338" y="6742113"/>
            <a:ext cx="3930650" cy="115887"/>
          </a:xfrm>
          <a:prstGeom prst="rect">
            <a:avLst/>
          </a:prstGeom>
          <a:gradFill rotWithShape="1">
            <a:gsLst>
              <a:gs pos="0">
                <a:srgbClr val="003C73">
                  <a:alpha val="60001"/>
                </a:srgbClr>
              </a:gs>
              <a:gs pos="100000">
                <a:srgbClr val="001C35">
                  <a:alpha val="79999"/>
                </a:srgbClr>
              </a:gs>
            </a:gsLst>
            <a:lin ang="5400000" scaled="1"/>
          </a:gradFill>
          <a:ln w="2540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ru-RU" sz="1400" b="1">
              <a:solidFill>
                <a:srgbClr val="FFFFFF"/>
              </a:solidFill>
              <a:latin typeface="Calibri" pitchFamily="34" charset="0"/>
            </a:endParaRPr>
          </a:p>
        </p:txBody>
      </p:sp>
      <p:pic>
        <p:nvPicPr>
          <p:cNvPr id="45062" name="Picture 1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1225" y="0"/>
            <a:ext cx="1428750" cy="11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" name="Прямоугольник 25"/>
          <p:cNvSpPr/>
          <p:nvPr/>
        </p:nvSpPr>
        <p:spPr>
          <a:xfrm>
            <a:off x="6588125" y="6742113"/>
            <a:ext cx="71438" cy="115887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b="1" dirty="0"/>
          </a:p>
        </p:txBody>
      </p:sp>
      <p:pic>
        <p:nvPicPr>
          <p:cNvPr id="1026" name="Picture 2" descr="http://old.om-saratov.ru/upload/iblock/389/3892c28db149d45ca41524b34db01315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1520" y="1844824"/>
            <a:ext cx="2508111" cy="2880320"/>
          </a:xfrm>
          <a:prstGeom prst="rect">
            <a:avLst/>
          </a:prstGeom>
          <a:noFill/>
        </p:spPr>
      </p:pic>
      <p:sp>
        <p:nvSpPr>
          <p:cNvPr id="14" name="Стрелка вправо с вырезом 13"/>
          <p:cNvSpPr/>
          <p:nvPr/>
        </p:nvSpPr>
        <p:spPr>
          <a:xfrm>
            <a:off x="2699792" y="3068960"/>
            <a:ext cx="1440160" cy="792088"/>
          </a:xfrm>
          <a:prstGeom prst="notchedRightArrow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ru-RU" sz="1400" b="1"/>
          </a:p>
        </p:txBody>
      </p:sp>
      <p:sp>
        <p:nvSpPr>
          <p:cNvPr id="16" name="TextBox 15"/>
          <p:cNvSpPr txBox="1"/>
          <p:nvPr/>
        </p:nvSpPr>
        <p:spPr>
          <a:xfrm>
            <a:off x="4355976" y="2060848"/>
            <a:ext cx="4392488" cy="267765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ru-RU" sz="2400" b="1" dirty="0" smtClean="0">
                <a:latin typeface="+mn-lt"/>
              </a:rPr>
              <a:t>Государственная экспертиза условий труда в целях оценки правильности предоставления работникам гарантий и компенсаций за работу с вредными и (или) опасными условиями труда</a:t>
            </a:r>
            <a:endParaRPr lang="ru-RU" sz="2400" b="1" dirty="0">
              <a:latin typeface="+mn-lt"/>
            </a:endParaRP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Номер слайда 3"/>
          <p:cNvSpPr>
            <a:spLocks noGrp="1"/>
          </p:cNvSpPr>
          <p:nvPr>
            <p:ph type="sldNum" sz="quarter" idx="12"/>
          </p:nvPr>
        </p:nvSpPr>
        <p:spPr bwMode="auto">
          <a:xfrm>
            <a:off x="6588125" y="6381750"/>
            <a:ext cx="2133600" cy="365125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</a:pPr>
            <a:fld id="{2121A1F7-EADE-4704-B78F-B2C44082F88A}" type="slidenum">
              <a:rPr lang="ru-RU" sz="1800" smtClean="0">
                <a:solidFill>
                  <a:srgbClr val="626262"/>
                </a:solidFill>
                <a:latin typeface="Arial Black" pitchFamily="34" charset="0"/>
                <a:cs typeface="Arial" pitchFamily="34" charset="0"/>
              </a:rPr>
              <a:pPr fontAlgn="base">
                <a:spcBef>
                  <a:spcPct val="20000"/>
                </a:spcBef>
                <a:spcAft>
                  <a:spcPct val="0"/>
                </a:spcAft>
              </a:pPr>
              <a:t>45</a:t>
            </a:fld>
            <a:endParaRPr lang="ru-RU" sz="1800" smtClean="0">
              <a:solidFill>
                <a:srgbClr val="626262"/>
              </a:solidFill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45059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424167" cy="431775"/>
          </a:xfrm>
        </p:spPr>
        <p:txBody>
          <a:bodyPr/>
          <a:lstStyle/>
          <a:p>
            <a:r>
              <a:rPr lang="ru-RU" sz="1800" b="1" dirty="0" smtClean="0">
                <a:solidFill>
                  <a:schemeClr val="tx2"/>
                </a:solidFill>
                <a:latin typeface="Helios"/>
              </a:rPr>
              <a:t/>
            </a:r>
            <a:br>
              <a:rPr lang="ru-RU" sz="1800" b="1" dirty="0" smtClean="0">
                <a:solidFill>
                  <a:schemeClr val="tx2"/>
                </a:solidFill>
                <a:latin typeface="Helios"/>
              </a:rPr>
            </a:br>
            <a:r>
              <a:rPr lang="ru-RU" sz="1800" b="1" dirty="0" smtClean="0">
                <a:solidFill>
                  <a:schemeClr val="tx2"/>
                </a:solidFill>
                <a:latin typeface="Helios"/>
              </a:rPr>
              <a:t>ГОСУДАРСТВЕННАЯ ЭКСПЕРТИЗА УСЛОВИЙ ТРУДА </a:t>
            </a:r>
            <a:br>
              <a:rPr lang="ru-RU" sz="1800" b="1" dirty="0" smtClean="0">
                <a:solidFill>
                  <a:schemeClr val="tx2"/>
                </a:solidFill>
                <a:latin typeface="Helios"/>
              </a:rPr>
            </a:br>
            <a:endParaRPr lang="ru-RU" sz="1800" b="1" dirty="0" smtClean="0">
              <a:solidFill>
                <a:schemeClr val="tx2"/>
              </a:solidFill>
              <a:latin typeface="Helios"/>
            </a:endParaRPr>
          </a:p>
        </p:txBody>
      </p:sp>
      <p:pic>
        <p:nvPicPr>
          <p:cNvPr id="45060" name="Picture 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0113" y="6364288"/>
            <a:ext cx="1800225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061" name="Прямоугольник 7"/>
          <p:cNvSpPr>
            <a:spLocks noChangeArrowheads="1"/>
          </p:cNvSpPr>
          <p:nvPr/>
        </p:nvSpPr>
        <p:spPr bwMode="auto">
          <a:xfrm>
            <a:off x="2700338" y="6742113"/>
            <a:ext cx="3930650" cy="115887"/>
          </a:xfrm>
          <a:prstGeom prst="rect">
            <a:avLst/>
          </a:prstGeom>
          <a:gradFill rotWithShape="1">
            <a:gsLst>
              <a:gs pos="0">
                <a:srgbClr val="003C73">
                  <a:alpha val="60001"/>
                </a:srgbClr>
              </a:gs>
              <a:gs pos="100000">
                <a:srgbClr val="001C35">
                  <a:alpha val="79999"/>
                </a:srgbClr>
              </a:gs>
            </a:gsLst>
            <a:lin ang="5400000" scaled="1"/>
          </a:gradFill>
          <a:ln w="2540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ru-RU" sz="1400" b="1">
              <a:solidFill>
                <a:srgbClr val="FFFFFF"/>
              </a:solidFill>
              <a:latin typeface="Calibri" pitchFamily="34" charset="0"/>
            </a:endParaRPr>
          </a:p>
        </p:txBody>
      </p:sp>
      <p:pic>
        <p:nvPicPr>
          <p:cNvPr id="45062" name="Picture 1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1225" y="0"/>
            <a:ext cx="1428750" cy="11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" name="Прямоугольник 25"/>
          <p:cNvSpPr/>
          <p:nvPr/>
        </p:nvSpPr>
        <p:spPr>
          <a:xfrm>
            <a:off x="6588125" y="6742113"/>
            <a:ext cx="71438" cy="115887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b="1" dirty="0"/>
          </a:p>
        </p:txBody>
      </p:sp>
      <p:sp>
        <p:nvSpPr>
          <p:cNvPr id="14" name="Стрелка вправо с вырезом 13"/>
          <p:cNvSpPr/>
          <p:nvPr/>
        </p:nvSpPr>
        <p:spPr>
          <a:xfrm>
            <a:off x="2915816" y="3140968"/>
            <a:ext cx="1440160" cy="792088"/>
          </a:xfrm>
          <a:prstGeom prst="notchedRightArrow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ru-RU" sz="1400" b="1"/>
          </a:p>
        </p:txBody>
      </p:sp>
      <p:sp>
        <p:nvSpPr>
          <p:cNvPr id="16" name="TextBox 15"/>
          <p:cNvSpPr txBox="1"/>
          <p:nvPr/>
        </p:nvSpPr>
        <p:spPr>
          <a:xfrm>
            <a:off x="4427984" y="1268760"/>
            <a:ext cx="4392488" cy="477053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>
              <a:buFont typeface="Wingdings" pitchFamily="2" charset="2"/>
              <a:buChar char="Ø"/>
            </a:pPr>
            <a:r>
              <a:rPr lang="ru-RU" sz="2400" b="1" dirty="0" smtClean="0"/>
              <a:t> </a:t>
            </a:r>
            <a:r>
              <a:rPr lang="ru-RU" sz="2000" b="1" dirty="0" smtClean="0">
                <a:latin typeface="+mn-lt"/>
              </a:rPr>
              <a:t>Государственная экспертиза условий труда в целях оценки качества проведения специальной оценки условий труда</a:t>
            </a:r>
          </a:p>
          <a:p>
            <a:pPr algn="just">
              <a:buFont typeface="Wingdings" pitchFamily="2" charset="2"/>
              <a:buChar char="Ø"/>
            </a:pPr>
            <a:endParaRPr lang="ru-RU" sz="2000" b="1" dirty="0" smtClean="0">
              <a:latin typeface="+mn-lt"/>
            </a:endParaRPr>
          </a:p>
          <a:p>
            <a:pPr algn="just">
              <a:buFont typeface="Wingdings" pitchFamily="2" charset="2"/>
              <a:buChar char="Ø"/>
            </a:pPr>
            <a:r>
              <a:rPr lang="ru-RU" sz="2000" b="1" dirty="0" smtClean="0"/>
              <a:t> Государственная экспертиза труда в целях оценки фактических условий  труда работников</a:t>
            </a:r>
          </a:p>
          <a:p>
            <a:pPr algn="just">
              <a:buFont typeface="Wingdings" pitchFamily="2" charset="2"/>
              <a:buChar char="Ø"/>
            </a:pPr>
            <a:endParaRPr lang="ru-RU" sz="2000" b="1" dirty="0" smtClean="0">
              <a:latin typeface="+mn-lt"/>
            </a:endParaRPr>
          </a:p>
          <a:p>
            <a:pPr algn="just">
              <a:buFont typeface="Wingdings" pitchFamily="2" charset="2"/>
              <a:buChar char="Ø"/>
            </a:pPr>
            <a:r>
              <a:rPr lang="ru-RU" sz="2000" b="1" dirty="0" smtClean="0">
                <a:latin typeface="+mn-lt"/>
              </a:rPr>
              <a:t>Государственная экспертиза условий труда в целях оценки правильности предоставления работникам гарантий и компенсаций за работу с вредными и (или) опасными условиями труда</a:t>
            </a:r>
            <a:endParaRPr lang="ru-RU" sz="2000" b="1" dirty="0">
              <a:latin typeface="+mn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51520" y="2132856"/>
            <a:ext cx="3024336" cy="267765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+mn-lt"/>
              </a:rPr>
              <a:t>Органы исполнительной власти субъектов Российской Федерации в области охраны труда</a:t>
            </a:r>
            <a:endParaRPr lang="ru-RU" sz="2400" b="1" dirty="0">
              <a:solidFill>
                <a:schemeClr val="bg1"/>
              </a:solidFill>
              <a:latin typeface="+mn-lt"/>
            </a:endParaRP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Номер слайда 3"/>
          <p:cNvSpPr>
            <a:spLocks noGrp="1"/>
          </p:cNvSpPr>
          <p:nvPr>
            <p:ph type="sldNum" sz="quarter" idx="12"/>
          </p:nvPr>
        </p:nvSpPr>
        <p:spPr bwMode="auto">
          <a:xfrm>
            <a:off x="6588125" y="6381750"/>
            <a:ext cx="2133600" cy="365125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</a:pPr>
            <a:fld id="{656D14CA-3782-4818-B4D6-E0827936B943}" type="slidenum">
              <a:rPr lang="ru-RU" sz="1800" smtClean="0">
                <a:solidFill>
                  <a:srgbClr val="626262"/>
                </a:solidFill>
                <a:latin typeface="Arial Black" pitchFamily="34" charset="0"/>
                <a:cs typeface="Arial" pitchFamily="34" charset="0"/>
              </a:rPr>
              <a:pPr fontAlgn="base">
                <a:spcBef>
                  <a:spcPct val="20000"/>
                </a:spcBef>
                <a:spcAft>
                  <a:spcPct val="0"/>
                </a:spcAft>
              </a:pPr>
              <a:t>46</a:t>
            </a:fld>
            <a:endParaRPr lang="ru-RU" sz="1800" smtClean="0">
              <a:solidFill>
                <a:srgbClr val="626262"/>
              </a:solidFill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46083" name="Заголовок 1"/>
          <p:cNvSpPr>
            <a:spLocks noGrp="1"/>
          </p:cNvSpPr>
          <p:nvPr>
            <p:ph type="title"/>
          </p:nvPr>
        </p:nvSpPr>
        <p:spPr>
          <a:xfrm>
            <a:off x="468313" y="333375"/>
            <a:ext cx="8229600" cy="863600"/>
          </a:xfrm>
        </p:spPr>
        <p:txBody>
          <a:bodyPr/>
          <a:lstStyle/>
          <a:p>
            <a:r>
              <a:rPr lang="ru-RU" sz="2000" b="1" dirty="0" smtClean="0">
                <a:solidFill>
                  <a:schemeClr val="tx2"/>
                </a:solidFill>
                <a:latin typeface="Helios"/>
              </a:rPr>
              <a:t> ОСНОВАНИЯ ДЛЯ ПРОВЕДЕНИЯ ГОСУДАРСТВЕННОЙ ЭКСПЕРТИЗЫ УСЛОВИЙ ТРУДА </a:t>
            </a:r>
            <a:br>
              <a:rPr lang="ru-RU" sz="2000" b="1" dirty="0" smtClean="0">
                <a:solidFill>
                  <a:schemeClr val="tx2"/>
                </a:solidFill>
                <a:latin typeface="Helios"/>
              </a:rPr>
            </a:br>
            <a:r>
              <a:rPr lang="ru-RU" sz="2000" b="1" dirty="0" smtClean="0">
                <a:solidFill>
                  <a:schemeClr val="tx2"/>
                </a:solidFill>
                <a:latin typeface="Helios"/>
              </a:rPr>
              <a:t>(статья 216.1 Трудового кодекса Российской Федерации)</a:t>
            </a:r>
          </a:p>
        </p:txBody>
      </p:sp>
      <p:pic>
        <p:nvPicPr>
          <p:cNvPr id="46084" name="Picture 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0113" y="6364288"/>
            <a:ext cx="1800225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6085" name="Прямоугольник 7"/>
          <p:cNvSpPr>
            <a:spLocks noChangeArrowheads="1"/>
          </p:cNvSpPr>
          <p:nvPr/>
        </p:nvSpPr>
        <p:spPr bwMode="auto">
          <a:xfrm>
            <a:off x="2700338" y="6742113"/>
            <a:ext cx="3930650" cy="115887"/>
          </a:xfrm>
          <a:prstGeom prst="rect">
            <a:avLst/>
          </a:prstGeom>
          <a:gradFill rotWithShape="1">
            <a:gsLst>
              <a:gs pos="0">
                <a:srgbClr val="003C73">
                  <a:alpha val="60001"/>
                </a:srgbClr>
              </a:gs>
              <a:gs pos="100000">
                <a:srgbClr val="001C35">
                  <a:alpha val="79999"/>
                </a:srgbClr>
              </a:gs>
            </a:gsLst>
            <a:lin ang="5400000" scaled="1"/>
          </a:gradFill>
          <a:ln w="2540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ru-RU" sz="1400" b="1">
              <a:solidFill>
                <a:srgbClr val="FFFFFF"/>
              </a:solidFill>
              <a:latin typeface="Calibri" pitchFamily="34" charset="0"/>
            </a:endParaRPr>
          </a:p>
        </p:txBody>
      </p:sp>
      <p:pic>
        <p:nvPicPr>
          <p:cNvPr id="46086" name="Picture 1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1225" y="0"/>
            <a:ext cx="1428750" cy="11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" name="Прямоугольник 25"/>
          <p:cNvSpPr/>
          <p:nvPr/>
        </p:nvSpPr>
        <p:spPr>
          <a:xfrm>
            <a:off x="6588125" y="6742113"/>
            <a:ext cx="71438" cy="115887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b="1" dirty="0"/>
          </a:p>
        </p:txBody>
      </p:sp>
      <p:sp>
        <p:nvSpPr>
          <p:cNvPr id="20" name="Прямоугольник с двумя скругленными противолежащими углами 19"/>
          <p:cNvSpPr/>
          <p:nvPr/>
        </p:nvSpPr>
        <p:spPr>
          <a:xfrm>
            <a:off x="179388" y="1412875"/>
            <a:ext cx="8713787" cy="4895850"/>
          </a:xfrm>
          <a:prstGeom prst="round2Diag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just">
              <a:defRPr/>
            </a:pPr>
            <a:endParaRPr lang="ru-RU" sz="2000" dirty="0">
              <a:solidFill>
                <a:srgbClr val="3B1165"/>
              </a:solidFill>
            </a:endParaRPr>
          </a:p>
          <a:p>
            <a:pPr algn="just">
              <a:buFont typeface="Wingdings" pitchFamily="2" charset="2"/>
              <a:buChar char="ü"/>
              <a:defRPr/>
            </a:pPr>
            <a:r>
              <a:rPr lang="ru-RU" sz="2000" dirty="0"/>
              <a:t>определения судебных органов</a:t>
            </a:r>
          </a:p>
          <a:p>
            <a:pPr algn="just">
              <a:buFont typeface="Wingdings" pitchFamily="2" charset="2"/>
              <a:buChar char="ü"/>
              <a:defRPr/>
            </a:pPr>
            <a:endParaRPr lang="ru-RU" sz="2000" dirty="0"/>
          </a:p>
          <a:p>
            <a:pPr algn="just">
              <a:buFont typeface="Wingdings" pitchFamily="2" charset="2"/>
              <a:buChar char="ü"/>
              <a:defRPr/>
            </a:pPr>
            <a:r>
              <a:rPr lang="ru-RU" sz="2000" dirty="0"/>
              <a:t> обращения органов исполнительной власти</a:t>
            </a:r>
          </a:p>
          <a:p>
            <a:pPr algn="just">
              <a:buFont typeface="Wingdings" pitchFamily="2" charset="2"/>
              <a:buChar char="ü"/>
              <a:defRPr/>
            </a:pPr>
            <a:endParaRPr lang="ru-RU" sz="2000" dirty="0"/>
          </a:p>
          <a:p>
            <a:pPr algn="just">
              <a:buFont typeface="Wingdings" pitchFamily="2" charset="2"/>
              <a:buChar char="ü"/>
              <a:defRPr/>
            </a:pPr>
            <a:r>
              <a:rPr lang="ru-RU" sz="2000" dirty="0"/>
              <a:t> обращения работодателей, объединений работодателей</a:t>
            </a:r>
          </a:p>
          <a:p>
            <a:pPr algn="just">
              <a:buFont typeface="Wingdings" pitchFamily="2" charset="2"/>
              <a:buChar char="ü"/>
              <a:defRPr/>
            </a:pPr>
            <a:endParaRPr lang="ru-RU" sz="2000" dirty="0"/>
          </a:p>
          <a:p>
            <a:pPr algn="just">
              <a:buFont typeface="Wingdings" pitchFamily="2" charset="2"/>
              <a:buChar char="ü"/>
              <a:defRPr/>
            </a:pPr>
            <a:r>
              <a:rPr lang="ru-RU" sz="2000" dirty="0"/>
              <a:t> обращения работников</a:t>
            </a:r>
          </a:p>
          <a:p>
            <a:pPr algn="just">
              <a:buFont typeface="Wingdings" pitchFamily="2" charset="2"/>
              <a:buChar char="ü"/>
              <a:defRPr/>
            </a:pPr>
            <a:endParaRPr lang="ru-RU" sz="2000" dirty="0"/>
          </a:p>
          <a:p>
            <a:pPr algn="just">
              <a:buFont typeface="Wingdings" pitchFamily="2" charset="2"/>
              <a:buChar char="ü"/>
              <a:defRPr/>
            </a:pPr>
            <a:r>
              <a:rPr lang="ru-RU" sz="2000" dirty="0"/>
              <a:t> обращения профессиональных союзов, их </a:t>
            </a:r>
            <a:r>
              <a:rPr lang="ru-RU" sz="2000" dirty="0" smtClean="0"/>
              <a:t>объединений, иных </a:t>
            </a:r>
            <a:r>
              <a:rPr lang="ru-RU" sz="2000" dirty="0"/>
              <a:t>уполномоченных работниками представительных органов</a:t>
            </a:r>
          </a:p>
          <a:p>
            <a:pPr algn="just">
              <a:buFont typeface="Wingdings" pitchFamily="2" charset="2"/>
              <a:buChar char="ü"/>
              <a:defRPr/>
            </a:pPr>
            <a:endParaRPr lang="ru-RU" sz="2000" dirty="0"/>
          </a:p>
          <a:p>
            <a:pPr algn="just">
              <a:buFont typeface="Wingdings" pitchFamily="2" charset="2"/>
              <a:buChar char="ü"/>
              <a:defRPr/>
            </a:pPr>
            <a:r>
              <a:rPr lang="ru-RU" sz="2000" dirty="0"/>
              <a:t> обращения органов Фонда социального страхования Российской </a:t>
            </a:r>
            <a:r>
              <a:rPr lang="ru-RU" sz="2000" dirty="0" smtClean="0"/>
              <a:t>Федерации, иных страховщиков</a:t>
            </a:r>
            <a:endParaRPr lang="ru-RU" sz="2000" dirty="0"/>
          </a:p>
          <a:p>
            <a:pPr>
              <a:buFont typeface="Wingdings" pitchFamily="2" charset="2"/>
              <a:buChar char="ü"/>
              <a:defRPr/>
            </a:pPr>
            <a:endParaRPr lang="ru-RU" dirty="0">
              <a:solidFill>
                <a:srgbClr val="3B1165"/>
              </a:solidFill>
            </a:endParaRP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Номер слайда 3"/>
          <p:cNvSpPr>
            <a:spLocks noGrp="1"/>
          </p:cNvSpPr>
          <p:nvPr>
            <p:ph type="sldNum" sz="quarter" idx="12"/>
          </p:nvPr>
        </p:nvSpPr>
        <p:spPr bwMode="auto">
          <a:xfrm>
            <a:off x="6588125" y="6381750"/>
            <a:ext cx="2133600" cy="365125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</a:pPr>
            <a:fld id="{9B4F9E42-A64A-47A6-A404-C21F01527004}" type="slidenum">
              <a:rPr lang="ru-RU" sz="1800" smtClean="0">
                <a:solidFill>
                  <a:srgbClr val="626262"/>
                </a:solidFill>
                <a:latin typeface="Arial Black" pitchFamily="34" charset="0"/>
                <a:cs typeface="Arial" pitchFamily="34" charset="0"/>
              </a:rPr>
              <a:pPr fontAlgn="base">
                <a:spcBef>
                  <a:spcPct val="20000"/>
                </a:spcBef>
                <a:spcAft>
                  <a:spcPct val="0"/>
                </a:spcAft>
              </a:pPr>
              <a:t>47</a:t>
            </a:fld>
            <a:endParaRPr lang="ru-RU" sz="1800" smtClean="0">
              <a:solidFill>
                <a:srgbClr val="626262"/>
              </a:solidFill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47107" name="Заголовок 1"/>
          <p:cNvSpPr>
            <a:spLocks noGrp="1"/>
          </p:cNvSpPr>
          <p:nvPr>
            <p:ph type="title"/>
          </p:nvPr>
        </p:nvSpPr>
        <p:spPr>
          <a:xfrm>
            <a:off x="468313" y="188913"/>
            <a:ext cx="8229600" cy="1079500"/>
          </a:xfrm>
        </p:spPr>
        <p:txBody>
          <a:bodyPr/>
          <a:lstStyle/>
          <a:p>
            <a:r>
              <a:rPr lang="ru-RU" sz="2000" b="1" smtClean="0">
                <a:solidFill>
                  <a:schemeClr val="tx2"/>
                </a:solidFill>
                <a:latin typeface="Helios"/>
              </a:rPr>
              <a:t>ПРАВА ЛИЦ, ОСУЩЕСТВЛЯЮЩИХ ГОСУДАРСТВЕННУЮ ЭКСПЕРТИЗУ УСЛОВИЙ ТРУДА </a:t>
            </a:r>
            <a:br>
              <a:rPr lang="ru-RU" sz="2000" b="1" smtClean="0">
                <a:solidFill>
                  <a:schemeClr val="tx2"/>
                </a:solidFill>
                <a:latin typeface="Helios"/>
              </a:rPr>
            </a:br>
            <a:r>
              <a:rPr lang="ru-RU" sz="2000" b="1" smtClean="0">
                <a:solidFill>
                  <a:schemeClr val="tx2"/>
                </a:solidFill>
                <a:latin typeface="Helios"/>
              </a:rPr>
              <a:t>(статья 216.1 Трудового кодекса Российской Федерации)</a:t>
            </a:r>
          </a:p>
        </p:txBody>
      </p:sp>
      <p:pic>
        <p:nvPicPr>
          <p:cNvPr id="47108" name="Picture 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0113" y="6364288"/>
            <a:ext cx="1800225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7109" name="Прямоугольник 7"/>
          <p:cNvSpPr>
            <a:spLocks noChangeArrowheads="1"/>
          </p:cNvSpPr>
          <p:nvPr/>
        </p:nvSpPr>
        <p:spPr bwMode="auto">
          <a:xfrm>
            <a:off x="2700338" y="6742113"/>
            <a:ext cx="3930650" cy="115887"/>
          </a:xfrm>
          <a:prstGeom prst="rect">
            <a:avLst/>
          </a:prstGeom>
          <a:gradFill rotWithShape="1">
            <a:gsLst>
              <a:gs pos="0">
                <a:srgbClr val="003C73">
                  <a:alpha val="60001"/>
                </a:srgbClr>
              </a:gs>
              <a:gs pos="100000">
                <a:srgbClr val="001C35">
                  <a:alpha val="79999"/>
                </a:srgbClr>
              </a:gs>
            </a:gsLst>
            <a:lin ang="5400000" scaled="1"/>
          </a:gradFill>
          <a:ln w="2540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ru-RU" sz="1400" b="1">
              <a:solidFill>
                <a:srgbClr val="FFFFFF"/>
              </a:solidFill>
              <a:latin typeface="Calibri" pitchFamily="34" charset="0"/>
            </a:endParaRPr>
          </a:p>
        </p:txBody>
      </p:sp>
      <p:pic>
        <p:nvPicPr>
          <p:cNvPr id="47110" name="Picture 1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1225" y="0"/>
            <a:ext cx="1428750" cy="11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" name="Прямоугольник 25"/>
          <p:cNvSpPr/>
          <p:nvPr/>
        </p:nvSpPr>
        <p:spPr>
          <a:xfrm>
            <a:off x="6588125" y="6742113"/>
            <a:ext cx="71438" cy="115887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b="1" dirty="0"/>
          </a:p>
        </p:txBody>
      </p:sp>
      <p:sp>
        <p:nvSpPr>
          <p:cNvPr id="10" name="Прямоугольник с двумя вырезанными противолежащими углами 9"/>
          <p:cNvSpPr/>
          <p:nvPr/>
        </p:nvSpPr>
        <p:spPr>
          <a:xfrm>
            <a:off x="755650" y="1412875"/>
            <a:ext cx="8064500" cy="4824413"/>
          </a:xfrm>
          <a:prstGeom prst="snip2Diag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just">
              <a:buFont typeface="Wingdings" pitchFamily="2" charset="2"/>
              <a:buChar char="ü"/>
              <a:defRPr/>
            </a:pPr>
            <a:r>
              <a:rPr lang="ru-RU" dirty="0"/>
              <a:t>в порядке, установленном федеральными законами и иными нормативными правовыми актами Российской Федерации, беспрепятственно </a:t>
            </a:r>
            <a:r>
              <a:rPr lang="ru-RU" dirty="0" smtClean="0"/>
              <a:t>посещать </a:t>
            </a:r>
            <a:r>
              <a:rPr lang="ru-RU" dirty="0"/>
              <a:t>для осуществления экспертизы любых работодателей (организации независимо от их организационно-правовых форм и форм собственности, а также работодателей - физических лиц)</a:t>
            </a:r>
          </a:p>
          <a:p>
            <a:pPr algn="just">
              <a:buFont typeface="Wingdings" pitchFamily="2" charset="2"/>
              <a:buChar char="ü"/>
              <a:defRPr/>
            </a:pPr>
            <a:endParaRPr lang="ru-RU" dirty="0"/>
          </a:p>
          <a:p>
            <a:pPr algn="just">
              <a:buFont typeface="Wingdings" pitchFamily="2" charset="2"/>
              <a:buChar char="ü"/>
              <a:defRPr/>
            </a:pPr>
            <a:r>
              <a:rPr lang="ru-RU" dirty="0"/>
              <a:t>запрашивать и безвозмездно получать необходимые для осуществления экспертизы документы и другие материалы</a:t>
            </a:r>
          </a:p>
          <a:p>
            <a:pPr algn="just">
              <a:buFont typeface="Wingdings" pitchFamily="2" charset="2"/>
              <a:buChar char="ü"/>
              <a:defRPr/>
            </a:pPr>
            <a:endParaRPr lang="ru-RU" dirty="0"/>
          </a:p>
          <a:p>
            <a:pPr algn="just">
              <a:buFont typeface="Wingdings" pitchFamily="2" charset="2"/>
              <a:buChar char="ü"/>
              <a:defRPr/>
            </a:pPr>
            <a:r>
              <a:rPr lang="ru-RU" dirty="0"/>
              <a:t>проводить соответствующие наблюдения, измерения и расчеты с привлечением в случае необходимости исследовательских (измерительных) лабораторий, аккредитованных в порядке, установленном федеральными законами и иными нормативными актами Российской Федерации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Номер слайда 3"/>
          <p:cNvSpPr>
            <a:spLocks noGrp="1"/>
          </p:cNvSpPr>
          <p:nvPr>
            <p:ph type="sldNum" sz="quarter" idx="12"/>
          </p:nvPr>
        </p:nvSpPr>
        <p:spPr bwMode="auto">
          <a:xfrm>
            <a:off x="6588125" y="6381750"/>
            <a:ext cx="2133600" cy="365125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</a:pPr>
            <a:fld id="{B51372CD-239B-4033-A64E-7B6B051E323B}" type="slidenum">
              <a:rPr lang="ru-RU" sz="1800" smtClean="0">
                <a:solidFill>
                  <a:srgbClr val="626262"/>
                </a:solidFill>
                <a:latin typeface="Arial Black" pitchFamily="34" charset="0"/>
                <a:cs typeface="Arial" pitchFamily="34" charset="0"/>
              </a:rPr>
              <a:pPr fontAlgn="base">
                <a:spcBef>
                  <a:spcPct val="20000"/>
                </a:spcBef>
                <a:spcAft>
                  <a:spcPct val="0"/>
                </a:spcAft>
              </a:pPr>
              <a:t>48</a:t>
            </a:fld>
            <a:endParaRPr lang="ru-RU" sz="1800" smtClean="0">
              <a:solidFill>
                <a:srgbClr val="626262"/>
              </a:solidFill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48131" name="Заголовок 1"/>
          <p:cNvSpPr>
            <a:spLocks noGrp="1"/>
          </p:cNvSpPr>
          <p:nvPr>
            <p:ph type="title"/>
          </p:nvPr>
        </p:nvSpPr>
        <p:spPr>
          <a:xfrm>
            <a:off x="468313" y="188913"/>
            <a:ext cx="8229600" cy="1079500"/>
          </a:xfrm>
        </p:spPr>
        <p:txBody>
          <a:bodyPr/>
          <a:lstStyle/>
          <a:p>
            <a:r>
              <a:rPr lang="ru-RU" sz="2000" b="1" smtClean="0">
                <a:solidFill>
                  <a:schemeClr val="tx2"/>
                </a:solidFill>
                <a:latin typeface="Helios"/>
              </a:rPr>
              <a:t>ОБЯЗАННОСТИ ЛИЦ, ОСУЩЕСТВЛЯЮЩИХ ГОСУДАРСТВЕННУЮ ЭКСПЕРТИЗУ УСЛОВИЙ ТРУДА </a:t>
            </a:r>
            <a:br>
              <a:rPr lang="ru-RU" sz="2000" b="1" smtClean="0">
                <a:solidFill>
                  <a:schemeClr val="tx2"/>
                </a:solidFill>
                <a:latin typeface="Helios"/>
              </a:rPr>
            </a:br>
            <a:r>
              <a:rPr lang="ru-RU" sz="2000" b="1" smtClean="0">
                <a:solidFill>
                  <a:schemeClr val="tx2"/>
                </a:solidFill>
                <a:latin typeface="Helios"/>
              </a:rPr>
              <a:t>(статья 216.1 Трудового кодекса Российской Федерации)</a:t>
            </a:r>
          </a:p>
        </p:txBody>
      </p:sp>
      <p:pic>
        <p:nvPicPr>
          <p:cNvPr id="48132" name="Picture 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0113" y="6364288"/>
            <a:ext cx="1800225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8133" name="Прямоугольник 7"/>
          <p:cNvSpPr>
            <a:spLocks noChangeArrowheads="1"/>
          </p:cNvSpPr>
          <p:nvPr/>
        </p:nvSpPr>
        <p:spPr bwMode="auto">
          <a:xfrm>
            <a:off x="2700338" y="6742113"/>
            <a:ext cx="3930650" cy="115887"/>
          </a:xfrm>
          <a:prstGeom prst="rect">
            <a:avLst/>
          </a:prstGeom>
          <a:gradFill rotWithShape="1">
            <a:gsLst>
              <a:gs pos="0">
                <a:srgbClr val="003C73">
                  <a:alpha val="60001"/>
                </a:srgbClr>
              </a:gs>
              <a:gs pos="100000">
                <a:srgbClr val="001C35">
                  <a:alpha val="79999"/>
                </a:srgbClr>
              </a:gs>
            </a:gsLst>
            <a:lin ang="5400000" scaled="1"/>
          </a:gradFill>
          <a:ln w="2540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ru-RU" sz="1400" b="1">
              <a:solidFill>
                <a:srgbClr val="FFFFFF"/>
              </a:solidFill>
              <a:latin typeface="Calibri" pitchFamily="34" charset="0"/>
            </a:endParaRPr>
          </a:p>
        </p:txBody>
      </p:sp>
      <p:pic>
        <p:nvPicPr>
          <p:cNvPr id="48134" name="Picture 1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1225" y="0"/>
            <a:ext cx="1428750" cy="11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" name="Прямоугольник 25"/>
          <p:cNvSpPr/>
          <p:nvPr/>
        </p:nvSpPr>
        <p:spPr>
          <a:xfrm>
            <a:off x="6588125" y="6742113"/>
            <a:ext cx="71438" cy="115887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b="1" dirty="0"/>
          </a:p>
        </p:txBody>
      </p:sp>
      <p:sp>
        <p:nvSpPr>
          <p:cNvPr id="10" name="Прямоугольник с двумя вырезанными противолежащими углами 9"/>
          <p:cNvSpPr/>
          <p:nvPr/>
        </p:nvSpPr>
        <p:spPr>
          <a:xfrm>
            <a:off x="467544" y="1340768"/>
            <a:ext cx="8351837" cy="4824413"/>
          </a:xfrm>
          <a:prstGeom prst="snip2Diag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just">
              <a:defRPr/>
            </a:pPr>
            <a:r>
              <a:rPr lang="ru-RU" dirty="0"/>
              <a:t>составлять по результатам экспертизы заключения о соответствии (несоответствии) условий труда государственным нормативным требованиям охраны </a:t>
            </a:r>
            <a:r>
              <a:rPr lang="ru-RU" dirty="0" smtClean="0"/>
              <a:t>труда</a:t>
            </a:r>
            <a:endParaRPr lang="ru-RU" dirty="0"/>
          </a:p>
          <a:p>
            <a:pPr algn="just">
              <a:defRPr/>
            </a:pPr>
            <a:endParaRPr lang="ru-RU" dirty="0"/>
          </a:p>
          <a:p>
            <a:pPr algn="just">
              <a:defRPr/>
            </a:pPr>
            <a:r>
              <a:rPr lang="ru-RU" dirty="0"/>
              <a:t>обеспечивать объективность и обоснованность выводов, изложенных в заключениях</a:t>
            </a:r>
          </a:p>
          <a:p>
            <a:pPr algn="just">
              <a:defRPr/>
            </a:pPr>
            <a:endParaRPr lang="ru-RU" dirty="0"/>
          </a:p>
          <a:p>
            <a:pPr algn="just">
              <a:defRPr/>
            </a:pPr>
            <a:r>
              <a:rPr lang="ru-RU" dirty="0"/>
              <a:t>обеспечивать сохранность документов и других материалов, полученных для осуществления экспертизы, и конфиденциальность содержащихся в них сведений</a:t>
            </a:r>
          </a:p>
          <a:p>
            <a:pPr algn="just">
              <a:defRPr/>
            </a:pP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539552" y="1916832"/>
            <a:ext cx="431800" cy="1200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7200" dirty="0">
                <a:solidFill>
                  <a:srgbClr val="FF0000"/>
                </a:solidFill>
                <a:latin typeface="+mn-lt"/>
              </a:rPr>
              <a:t>!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39552" y="2996952"/>
            <a:ext cx="431800" cy="12017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7200" dirty="0">
                <a:solidFill>
                  <a:srgbClr val="FF0000"/>
                </a:solidFill>
                <a:latin typeface="+mn-lt"/>
              </a:rPr>
              <a:t>!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39552" y="4005064"/>
            <a:ext cx="431800" cy="1200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7200" dirty="0">
                <a:solidFill>
                  <a:srgbClr val="FF0000"/>
                </a:solidFill>
                <a:latin typeface="+mn-lt"/>
              </a:rPr>
              <a:t>!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Номер слайда 3"/>
          <p:cNvSpPr>
            <a:spLocks noGrp="1"/>
          </p:cNvSpPr>
          <p:nvPr>
            <p:ph type="sldNum" sz="quarter" idx="12"/>
          </p:nvPr>
        </p:nvSpPr>
        <p:spPr bwMode="auto">
          <a:xfrm>
            <a:off x="6588125" y="6381750"/>
            <a:ext cx="2133600" cy="365125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</a:pPr>
            <a:fld id="{4C94465F-E747-4495-9EA1-CDBFFEAE22BC}" type="slidenum">
              <a:rPr lang="ru-RU" sz="1800" smtClean="0">
                <a:solidFill>
                  <a:srgbClr val="626262"/>
                </a:solidFill>
                <a:latin typeface="Arial Black" pitchFamily="34" charset="0"/>
                <a:cs typeface="Arial" pitchFamily="34" charset="0"/>
              </a:rPr>
              <a:pPr fontAlgn="base">
                <a:spcBef>
                  <a:spcPct val="20000"/>
                </a:spcBef>
                <a:spcAft>
                  <a:spcPct val="0"/>
                </a:spcAft>
              </a:pPr>
              <a:t>49</a:t>
            </a:fld>
            <a:endParaRPr lang="ru-RU" sz="1800" smtClean="0">
              <a:solidFill>
                <a:srgbClr val="626262"/>
              </a:solidFill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49155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352928" cy="1138485"/>
          </a:xfrm>
        </p:spPr>
        <p:txBody>
          <a:bodyPr/>
          <a:lstStyle/>
          <a:p>
            <a:r>
              <a:rPr lang="ru-RU" sz="2000" b="1" dirty="0" smtClean="0">
                <a:solidFill>
                  <a:schemeClr val="tx2"/>
                </a:solidFill>
                <a:latin typeface="Helios"/>
              </a:rPr>
              <a:t>ГОСУДАРСТВЕННАЯ ЭКСПЕРТИЗА УСЛОВИЙ ТРУДА В ЦЕЛЯХ ОЦЕНКИ КАЧЕСТВА ПРОВЕДЕНИЯ СПЕЦИАЛЬНОЙ ОЦЕНКИ УСЛОВИЙ ТРУДА И ФАКТИЧЕСКИХ УСЛОВИЙ ТРУДАРАБОТНИКОВ</a:t>
            </a:r>
          </a:p>
        </p:txBody>
      </p:sp>
      <p:pic>
        <p:nvPicPr>
          <p:cNvPr id="49156" name="Picture 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0113" y="6364288"/>
            <a:ext cx="1800225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9157" name="Прямоугольник 7"/>
          <p:cNvSpPr>
            <a:spLocks noChangeArrowheads="1"/>
          </p:cNvSpPr>
          <p:nvPr/>
        </p:nvSpPr>
        <p:spPr bwMode="auto">
          <a:xfrm>
            <a:off x="2700338" y="6742113"/>
            <a:ext cx="3930650" cy="115887"/>
          </a:xfrm>
          <a:prstGeom prst="rect">
            <a:avLst/>
          </a:prstGeom>
          <a:gradFill rotWithShape="1">
            <a:gsLst>
              <a:gs pos="0">
                <a:srgbClr val="003C73">
                  <a:alpha val="60001"/>
                </a:srgbClr>
              </a:gs>
              <a:gs pos="100000">
                <a:srgbClr val="001C35">
                  <a:alpha val="79999"/>
                </a:srgbClr>
              </a:gs>
            </a:gsLst>
            <a:lin ang="5400000" scaled="1"/>
          </a:gradFill>
          <a:ln w="2540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ru-RU" sz="1400" b="1">
              <a:solidFill>
                <a:srgbClr val="FFFFFF"/>
              </a:solidFill>
              <a:latin typeface="Calibri" pitchFamily="34" charset="0"/>
            </a:endParaRPr>
          </a:p>
        </p:txBody>
      </p:sp>
      <p:pic>
        <p:nvPicPr>
          <p:cNvPr id="49158" name="Picture 1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1225" y="0"/>
            <a:ext cx="1428750" cy="11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" name="Прямоугольник 25"/>
          <p:cNvSpPr/>
          <p:nvPr/>
        </p:nvSpPr>
        <p:spPr>
          <a:xfrm>
            <a:off x="6588125" y="6742113"/>
            <a:ext cx="71438" cy="115887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b="1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323528" y="1556792"/>
            <a:ext cx="2808288" cy="431800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/>
              <a:t>Платно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5796136" y="1556792"/>
            <a:ext cx="3024188" cy="431800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/>
              <a:t>Бесплатно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3059832" y="2204864"/>
            <a:ext cx="2736304" cy="830997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23538D"/>
                </a:solidFill>
                <a:latin typeface="+mn-lt"/>
              </a:rPr>
              <a:t>Органы исполнительной власти субъектов Российской Федерации</a:t>
            </a:r>
            <a:endParaRPr lang="ru-RU" sz="1600" b="1" dirty="0">
              <a:solidFill>
                <a:srgbClr val="23538D"/>
              </a:solidFill>
              <a:latin typeface="+mn-lt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6516216" y="2492896"/>
            <a:ext cx="2232248" cy="720080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ru-RU" sz="1400" b="1" dirty="0" smtClean="0">
                <a:solidFill>
                  <a:schemeClr val="tx1"/>
                </a:solidFill>
              </a:rPr>
              <a:t>Определения судебных органов</a:t>
            </a:r>
            <a:endParaRPr lang="ru-RU" sz="1400" b="1" dirty="0">
              <a:solidFill>
                <a:schemeClr val="tx1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6516216" y="4437112"/>
            <a:ext cx="2304256" cy="1944216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ru-RU" sz="1400" b="1" dirty="0" smtClean="0">
                <a:solidFill>
                  <a:schemeClr val="tx1"/>
                </a:solidFill>
              </a:rPr>
              <a:t>Представления территориальных органов </a:t>
            </a:r>
            <a:r>
              <a:rPr lang="ru-RU" sz="1400" b="1" dirty="0" err="1" smtClean="0">
                <a:solidFill>
                  <a:schemeClr val="tx1"/>
                </a:solidFill>
              </a:rPr>
              <a:t>Роструда</a:t>
            </a:r>
            <a:r>
              <a:rPr lang="ru-RU" sz="1400" b="1" dirty="0" smtClean="0">
                <a:solidFill>
                  <a:schemeClr val="tx1"/>
                </a:solidFill>
              </a:rPr>
              <a:t> в связи с осуществлением мероприятий по государственному контролю за соблюдением требований законодательства о СОУТ</a:t>
            </a:r>
            <a:endParaRPr lang="ru-RU" sz="1400" b="1" dirty="0">
              <a:solidFill>
                <a:schemeClr val="tx1"/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6516216" y="3429000"/>
            <a:ext cx="2232248" cy="720080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ru-RU" sz="1400" b="1" dirty="0" smtClean="0">
                <a:solidFill>
                  <a:schemeClr val="tx1"/>
                </a:solidFill>
              </a:rPr>
              <a:t>Обращения органов исполнительной власти</a:t>
            </a:r>
            <a:endParaRPr lang="ru-RU" sz="1400" b="1" dirty="0">
              <a:solidFill>
                <a:schemeClr val="tx1"/>
              </a:solidFill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323528" y="3356992"/>
            <a:ext cx="2664296" cy="2376264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ru-RU" sz="1400" b="1" dirty="0" smtClean="0"/>
              <a:t>Обращения работодателей ,их объединений, профсоюзов, их объединений, иных уполномоченных работниками представительных органов, ФСС России и иных страховщиков</a:t>
            </a:r>
            <a:endParaRPr lang="ru-RU" sz="1400" b="1" dirty="0"/>
          </a:p>
        </p:txBody>
      </p:sp>
      <p:sp>
        <p:nvSpPr>
          <p:cNvPr id="24" name="Стрелка вниз 23"/>
          <p:cNvSpPr/>
          <p:nvPr/>
        </p:nvSpPr>
        <p:spPr>
          <a:xfrm rot="19402454">
            <a:off x="2605013" y="1823615"/>
            <a:ext cx="432048" cy="790856"/>
          </a:xfrm>
          <a:prstGeom prst="downArrow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ru-RU" sz="1400" b="1"/>
          </a:p>
        </p:txBody>
      </p:sp>
      <p:sp>
        <p:nvSpPr>
          <p:cNvPr id="25" name="Стрелка вниз 24"/>
          <p:cNvSpPr/>
          <p:nvPr/>
        </p:nvSpPr>
        <p:spPr>
          <a:xfrm rot="2886176">
            <a:off x="5811711" y="1870228"/>
            <a:ext cx="432048" cy="815112"/>
          </a:xfrm>
          <a:prstGeom prst="downArrow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ru-RU" sz="1400" b="1"/>
          </a:p>
        </p:txBody>
      </p:sp>
      <p:sp>
        <p:nvSpPr>
          <p:cNvPr id="27" name="Стрелка вниз 26"/>
          <p:cNvSpPr/>
          <p:nvPr/>
        </p:nvSpPr>
        <p:spPr>
          <a:xfrm rot="16200000">
            <a:off x="5912687" y="2808393"/>
            <a:ext cx="432048" cy="521133"/>
          </a:xfrm>
          <a:prstGeom prst="downArrow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ru-RU" sz="1400" b="1"/>
          </a:p>
        </p:txBody>
      </p:sp>
      <p:sp>
        <p:nvSpPr>
          <p:cNvPr id="28" name="Стрелка вниз 27"/>
          <p:cNvSpPr/>
          <p:nvPr/>
        </p:nvSpPr>
        <p:spPr>
          <a:xfrm rot="19193923">
            <a:off x="5794970" y="3255173"/>
            <a:ext cx="432048" cy="824800"/>
          </a:xfrm>
          <a:prstGeom prst="downArrow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ru-RU" sz="1400" b="1"/>
          </a:p>
        </p:txBody>
      </p:sp>
      <p:sp>
        <p:nvSpPr>
          <p:cNvPr id="30" name="Стрелка вниз 29"/>
          <p:cNvSpPr/>
          <p:nvPr/>
        </p:nvSpPr>
        <p:spPr>
          <a:xfrm rot="19541781">
            <a:off x="5639061" y="3531628"/>
            <a:ext cx="432048" cy="1875769"/>
          </a:xfrm>
          <a:prstGeom prst="downArrow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ru-RU" sz="1400" b="1"/>
          </a:p>
        </p:txBody>
      </p:sp>
      <p:sp>
        <p:nvSpPr>
          <p:cNvPr id="31" name="Стрелка вниз 30"/>
          <p:cNvSpPr/>
          <p:nvPr/>
        </p:nvSpPr>
        <p:spPr>
          <a:xfrm rot="2496792">
            <a:off x="3103699" y="3192320"/>
            <a:ext cx="432048" cy="730002"/>
          </a:xfrm>
          <a:prstGeom prst="downArrow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ru-RU" sz="1400" b="1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Номер слайда 4"/>
          <p:cNvSpPr>
            <a:spLocks noGrp="1"/>
          </p:cNvSpPr>
          <p:nvPr>
            <p:ph type="sldNum" sz="quarter" idx="12"/>
          </p:nvPr>
        </p:nvSpPr>
        <p:spPr bwMode="auto">
          <a:xfrm>
            <a:off x="8172450" y="6356350"/>
            <a:ext cx="514350" cy="365125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</a:pPr>
            <a:fld id="{4FFAD10C-780B-4405-A2C0-5ED80D51FE2F}" type="slidenum">
              <a:rPr lang="ru-RU" sz="1800" smtClean="0">
                <a:solidFill>
                  <a:srgbClr val="626262"/>
                </a:solidFill>
                <a:latin typeface="Arial Black" pitchFamily="34" charset="0"/>
                <a:cs typeface="Arial" pitchFamily="34" charset="0"/>
              </a:rPr>
              <a:pPr fontAlgn="base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None/>
              </a:pPr>
              <a:t>5</a:t>
            </a:fld>
            <a:endParaRPr lang="ru-RU" sz="1800" smtClean="0">
              <a:solidFill>
                <a:srgbClr val="626262"/>
              </a:solidFill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9219" name="Заголовок 1"/>
          <p:cNvSpPr>
            <a:spLocks/>
          </p:cNvSpPr>
          <p:nvPr/>
        </p:nvSpPr>
        <p:spPr bwMode="auto">
          <a:xfrm>
            <a:off x="179388" y="188913"/>
            <a:ext cx="8856662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2000" b="1">
                <a:solidFill>
                  <a:schemeClr val="tx2"/>
                </a:solidFill>
                <a:latin typeface="Helios"/>
              </a:rPr>
              <a:t>ПОДГОТОВКА К ПРОВЕДЕНИЮ СПЕЦИАЛЬНОЙ </a:t>
            </a:r>
          </a:p>
          <a:p>
            <a:pPr algn="ctr"/>
            <a:r>
              <a:rPr lang="ru-RU" sz="2000" b="1">
                <a:solidFill>
                  <a:schemeClr val="tx2"/>
                </a:solidFill>
                <a:latin typeface="Helios"/>
              </a:rPr>
              <a:t>ОЦЕНКИ УСЛОВИЙ ТРУДА</a:t>
            </a:r>
          </a:p>
        </p:txBody>
      </p:sp>
      <p:sp>
        <p:nvSpPr>
          <p:cNvPr id="9220" name="Прямоугольник 7"/>
          <p:cNvSpPr>
            <a:spLocks noChangeArrowheads="1"/>
          </p:cNvSpPr>
          <p:nvPr/>
        </p:nvSpPr>
        <p:spPr bwMode="auto">
          <a:xfrm>
            <a:off x="2700338" y="6742113"/>
            <a:ext cx="3930650" cy="115887"/>
          </a:xfrm>
          <a:prstGeom prst="rect">
            <a:avLst/>
          </a:prstGeom>
          <a:gradFill rotWithShape="1">
            <a:gsLst>
              <a:gs pos="0">
                <a:srgbClr val="003C73">
                  <a:alpha val="60001"/>
                </a:srgbClr>
              </a:gs>
              <a:gs pos="100000">
                <a:srgbClr val="001C35">
                  <a:alpha val="79999"/>
                </a:srgbClr>
              </a:gs>
            </a:gsLst>
            <a:lin ang="5400000" scaled="1"/>
          </a:gradFill>
          <a:ln w="2540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ru-RU" sz="1400" b="1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588125" y="6742113"/>
            <a:ext cx="71438" cy="115887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b="1" dirty="0"/>
          </a:p>
        </p:txBody>
      </p:sp>
      <p:pic>
        <p:nvPicPr>
          <p:cNvPr id="9222" name="Picture 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0113" y="6364288"/>
            <a:ext cx="1800225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3" name="Picture 1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1225" y="0"/>
            <a:ext cx="1428750" cy="11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4" name="Схема 13"/>
          <p:cNvGraphicFramePr/>
          <p:nvPr/>
        </p:nvGraphicFramePr>
        <p:xfrm>
          <a:off x="251520" y="908720"/>
          <a:ext cx="8712968" cy="54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9" name="Скругленный прямоугольник 8"/>
          <p:cNvSpPr/>
          <p:nvPr/>
        </p:nvSpPr>
        <p:spPr>
          <a:xfrm>
            <a:off x="6300788" y="3933825"/>
            <a:ext cx="2592387" cy="1944688"/>
          </a:xfrm>
          <a:prstGeom prst="round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srgbClr val="FF0000"/>
                </a:solidFill>
              </a:rPr>
              <a:t>НОВОЕ: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srgbClr val="FF0000"/>
                </a:solidFill>
              </a:rPr>
              <a:t>Представители (эксперты) организации, проводящей специальную оценку условий труда в комиссию по проведению специальной оценки условий труда НЕ ВХОДЯТ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Номер слайда 3"/>
          <p:cNvSpPr>
            <a:spLocks noGrp="1"/>
          </p:cNvSpPr>
          <p:nvPr>
            <p:ph type="sldNum" sz="quarter" idx="12"/>
          </p:nvPr>
        </p:nvSpPr>
        <p:spPr bwMode="auto">
          <a:xfrm>
            <a:off x="6588125" y="6381750"/>
            <a:ext cx="2133600" cy="365125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</a:pPr>
            <a:fld id="{4C94465F-E747-4495-9EA1-CDBFFEAE22BC}" type="slidenum">
              <a:rPr lang="ru-RU" sz="1800" smtClean="0">
                <a:solidFill>
                  <a:srgbClr val="626262"/>
                </a:solidFill>
                <a:latin typeface="Arial Black" pitchFamily="34" charset="0"/>
                <a:cs typeface="Arial" pitchFamily="34" charset="0"/>
              </a:rPr>
              <a:pPr fontAlgn="base">
                <a:spcBef>
                  <a:spcPct val="20000"/>
                </a:spcBef>
                <a:spcAft>
                  <a:spcPct val="0"/>
                </a:spcAft>
              </a:pPr>
              <a:t>50</a:t>
            </a:fld>
            <a:endParaRPr lang="ru-RU" sz="1800" smtClean="0">
              <a:solidFill>
                <a:srgbClr val="626262"/>
              </a:solidFill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49155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352928" cy="1296144"/>
          </a:xfrm>
        </p:spPr>
        <p:txBody>
          <a:bodyPr/>
          <a:lstStyle/>
          <a:p>
            <a:r>
              <a:rPr lang="ru-RU" sz="2000" b="1" dirty="0" smtClean="0">
                <a:solidFill>
                  <a:schemeClr val="tx2"/>
                </a:solidFill>
                <a:latin typeface="Helios"/>
              </a:rPr>
              <a:t>ГОСУДАРСТВЕННАЯ ЭКСПЕРТИЗА УСЛОВИЙ ТРУДА В ЦЕЛЯХ ОЦЕНКИ ПРАВИЛЬНОСТИ ПРЕДОСТАВЛЕНИЯ РАБОТНИКАМ ГАРАНТИЙ И КОМПЕНСАЦИЙ ЗА РАБОТУ С ВРЕДНЫМИ И (ИЛИ) ОПАСНЫМИ УСЛОВИЯМИ ТРУДА</a:t>
            </a:r>
          </a:p>
        </p:txBody>
      </p:sp>
      <p:pic>
        <p:nvPicPr>
          <p:cNvPr id="49156" name="Picture 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0113" y="6364288"/>
            <a:ext cx="1800225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9157" name="Прямоугольник 7"/>
          <p:cNvSpPr>
            <a:spLocks noChangeArrowheads="1"/>
          </p:cNvSpPr>
          <p:nvPr/>
        </p:nvSpPr>
        <p:spPr bwMode="auto">
          <a:xfrm>
            <a:off x="2700338" y="6742113"/>
            <a:ext cx="3930650" cy="115887"/>
          </a:xfrm>
          <a:prstGeom prst="rect">
            <a:avLst/>
          </a:prstGeom>
          <a:gradFill rotWithShape="1">
            <a:gsLst>
              <a:gs pos="0">
                <a:srgbClr val="003C73">
                  <a:alpha val="60001"/>
                </a:srgbClr>
              </a:gs>
              <a:gs pos="100000">
                <a:srgbClr val="001C35">
                  <a:alpha val="79999"/>
                </a:srgbClr>
              </a:gs>
            </a:gsLst>
            <a:lin ang="5400000" scaled="1"/>
          </a:gradFill>
          <a:ln w="2540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ru-RU" sz="1400" b="1">
              <a:solidFill>
                <a:srgbClr val="FFFFFF"/>
              </a:solidFill>
              <a:latin typeface="Calibri" pitchFamily="34" charset="0"/>
            </a:endParaRPr>
          </a:p>
        </p:txBody>
      </p:sp>
      <p:pic>
        <p:nvPicPr>
          <p:cNvPr id="49158" name="Picture 1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1225" y="0"/>
            <a:ext cx="1428750" cy="11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" name="Прямоугольник 25"/>
          <p:cNvSpPr/>
          <p:nvPr/>
        </p:nvSpPr>
        <p:spPr>
          <a:xfrm>
            <a:off x="6588125" y="6742113"/>
            <a:ext cx="71438" cy="115887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b="1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2987824" y="1556792"/>
            <a:ext cx="3024188" cy="431800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/>
              <a:t>Бесплатно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5724128" y="2348880"/>
            <a:ext cx="2736304" cy="338554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23538D"/>
                </a:solidFill>
              </a:rPr>
              <a:t>РОСТРУД</a:t>
            </a:r>
            <a:endParaRPr lang="ru-RU" sz="1600" b="1" dirty="0">
              <a:solidFill>
                <a:srgbClr val="23538D"/>
              </a:solidFill>
              <a:latin typeface="+mn-lt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5580112" y="2996952"/>
            <a:ext cx="3240360" cy="3096344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ru-RU" sz="1400" b="1" dirty="0" smtClean="0">
                <a:solidFill>
                  <a:schemeClr val="tx1"/>
                </a:solidFill>
              </a:rPr>
              <a:t>В отношении работников организаций, входящих в группу компаний (корпорации, холдинги и иные объединения юридических лиц), имеющих филиалы, представительства и (или) дочерние общества, действующие на постоянной основе на территории нескольких субъектов Российской Федерации</a:t>
            </a:r>
            <a:endParaRPr lang="ru-RU" sz="1400" b="1" dirty="0">
              <a:solidFill>
                <a:schemeClr val="tx1"/>
              </a:solidFill>
            </a:endParaRPr>
          </a:p>
        </p:txBody>
      </p:sp>
      <p:sp>
        <p:nvSpPr>
          <p:cNvPr id="28" name="Стрелка вниз 27"/>
          <p:cNvSpPr/>
          <p:nvPr/>
        </p:nvSpPr>
        <p:spPr>
          <a:xfrm rot="19351693">
            <a:off x="5286522" y="1995421"/>
            <a:ext cx="466404" cy="613375"/>
          </a:xfrm>
          <a:prstGeom prst="downArrow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ru-RU" sz="1400" b="1"/>
          </a:p>
        </p:txBody>
      </p:sp>
      <p:sp>
        <p:nvSpPr>
          <p:cNvPr id="29" name="TextBox 28"/>
          <p:cNvSpPr txBox="1"/>
          <p:nvPr/>
        </p:nvSpPr>
        <p:spPr>
          <a:xfrm>
            <a:off x="395536" y="2204864"/>
            <a:ext cx="2736304" cy="1077218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23538D"/>
                </a:solidFill>
                <a:latin typeface="+mn-lt"/>
              </a:rPr>
              <a:t>Органы исполнительной власти субъектов Российской Федерации в области охраны труда</a:t>
            </a:r>
            <a:endParaRPr lang="ru-RU" sz="1600" b="1" dirty="0">
              <a:solidFill>
                <a:srgbClr val="23538D"/>
              </a:solidFill>
              <a:latin typeface="+mn-lt"/>
            </a:endParaRPr>
          </a:p>
        </p:txBody>
      </p:sp>
      <p:sp>
        <p:nvSpPr>
          <p:cNvPr id="33" name="Стрелка вниз 32"/>
          <p:cNvSpPr/>
          <p:nvPr/>
        </p:nvSpPr>
        <p:spPr>
          <a:xfrm rot="2315585">
            <a:off x="3129003" y="2001820"/>
            <a:ext cx="491193" cy="624632"/>
          </a:xfrm>
          <a:prstGeom prst="downArrow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ru-RU" sz="1400" b="1"/>
          </a:p>
        </p:txBody>
      </p:sp>
      <p:sp>
        <p:nvSpPr>
          <p:cNvPr id="34" name="Стрелка вниз 33"/>
          <p:cNvSpPr/>
          <p:nvPr/>
        </p:nvSpPr>
        <p:spPr>
          <a:xfrm>
            <a:off x="1619672" y="3284984"/>
            <a:ext cx="491193" cy="347060"/>
          </a:xfrm>
          <a:prstGeom prst="downArrow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ru-RU" sz="1400" b="1"/>
          </a:p>
        </p:txBody>
      </p:sp>
      <p:sp>
        <p:nvSpPr>
          <p:cNvPr id="35" name="Стрелка вниз 34"/>
          <p:cNvSpPr/>
          <p:nvPr/>
        </p:nvSpPr>
        <p:spPr>
          <a:xfrm>
            <a:off x="6876256" y="2708920"/>
            <a:ext cx="491193" cy="275052"/>
          </a:xfrm>
          <a:prstGeom prst="downArrow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ru-RU" sz="1400" b="1"/>
          </a:p>
        </p:txBody>
      </p:sp>
      <p:sp>
        <p:nvSpPr>
          <p:cNvPr id="18" name="Прямоугольник 17"/>
          <p:cNvSpPr/>
          <p:nvPr/>
        </p:nvSpPr>
        <p:spPr>
          <a:xfrm>
            <a:off x="395536" y="3645024"/>
            <a:ext cx="3456384" cy="2619672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ru-RU" sz="1400" b="1" dirty="0" smtClean="0">
                <a:solidFill>
                  <a:schemeClr val="tx1"/>
                </a:solidFill>
              </a:rPr>
              <a:t>В отношении работников организаций, за исключением входящих в группу компаний (корпорации, холдинги и иные объединения юридических лиц), имеющих филиалы, представительства и (или) дочерние общества, действующие на постоянной основе на территории нескольких субъектов Российской Федерации</a:t>
            </a:r>
            <a:endParaRPr lang="ru-RU" sz="1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Прямоугольник 50"/>
          <p:cNvSpPr/>
          <p:nvPr/>
        </p:nvSpPr>
        <p:spPr>
          <a:xfrm>
            <a:off x="323528" y="1556792"/>
            <a:ext cx="3312368" cy="720080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/>
              <a:t>В отношении качества </a:t>
            </a:r>
            <a:r>
              <a:rPr lang="ru-RU" sz="1400" b="1" dirty="0" smtClean="0"/>
              <a:t>СОУТ и фактических условий труда работников</a:t>
            </a:r>
            <a:endParaRPr lang="ru-RU" sz="1400" b="1" dirty="0"/>
          </a:p>
        </p:txBody>
      </p:sp>
      <p:sp>
        <p:nvSpPr>
          <p:cNvPr id="50178" name="Номер слайда 3"/>
          <p:cNvSpPr>
            <a:spLocks noGrp="1"/>
          </p:cNvSpPr>
          <p:nvPr>
            <p:ph type="sldNum" sz="quarter" idx="12"/>
          </p:nvPr>
        </p:nvSpPr>
        <p:spPr bwMode="auto">
          <a:xfrm>
            <a:off x="8604250" y="6381750"/>
            <a:ext cx="539750" cy="365125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</a:pPr>
            <a:fld id="{9C2E4F6B-4CAC-44C4-B8A1-9DA2FB18F4E3}" type="slidenum">
              <a:rPr lang="ru-RU" sz="1800" smtClean="0">
                <a:solidFill>
                  <a:srgbClr val="626262"/>
                </a:solidFill>
                <a:latin typeface="Arial Black" pitchFamily="34" charset="0"/>
                <a:cs typeface="Arial" pitchFamily="34" charset="0"/>
              </a:rPr>
              <a:pPr fontAlgn="base">
                <a:spcBef>
                  <a:spcPct val="20000"/>
                </a:spcBef>
                <a:spcAft>
                  <a:spcPct val="0"/>
                </a:spcAft>
              </a:pPr>
              <a:t>51</a:t>
            </a:fld>
            <a:endParaRPr lang="ru-RU" sz="1800" smtClean="0">
              <a:solidFill>
                <a:srgbClr val="626262"/>
              </a:solidFill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50179" name="Заголовок 1"/>
          <p:cNvSpPr>
            <a:spLocks noGrp="1"/>
          </p:cNvSpPr>
          <p:nvPr>
            <p:ph type="title"/>
          </p:nvPr>
        </p:nvSpPr>
        <p:spPr>
          <a:xfrm>
            <a:off x="468313" y="188913"/>
            <a:ext cx="8229600" cy="719137"/>
          </a:xfrm>
        </p:spPr>
        <p:txBody>
          <a:bodyPr/>
          <a:lstStyle/>
          <a:p>
            <a:r>
              <a:rPr lang="ru-RU" sz="2000" b="1" smtClean="0">
                <a:solidFill>
                  <a:schemeClr val="tx2"/>
                </a:solidFill>
                <a:latin typeface="Helios"/>
              </a:rPr>
              <a:t>ПОРЯДОК ПРОВЕДЕНИЯ ГОСУДАРСТВЕННОЙ ЭКСПЕРТИЗЫ УСЛОВИЙ ТРУДА</a:t>
            </a:r>
          </a:p>
        </p:txBody>
      </p:sp>
      <p:pic>
        <p:nvPicPr>
          <p:cNvPr id="50180" name="Picture 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0113" y="6364288"/>
            <a:ext cx="1800225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0181" name="Прямоугольник 7"/>
          <p:cNvSpPr>
            <a:spLocks noChangeArrowheads="1"/>
          </p:cNvSpPr>
          <p:nvPr/>
        </p:nvSpPr>
        <p:spPr bwMode="auto">
          <a:xfrm>
            <a:off x="2700338" y="6742113"/>
            <a:ext cx="3930650" cy="115887"/>
          </a:xfrm>
          <a:prstGeom prst="rect">
            <a:avLst/>
          </a:prstGeom>
          <a:gradFill rotWithShape="1">
            <a:gsLst>
              <a:gs pos="0">
                <a:srgbClr val="003C73">
                  <a:alpha val="60001"/>
                </a:srgbClr>
              </a:gs>
              <a:gs pos="100000">
                <a:srgbClr val="001C35">
                  <a:alpha val="79999"/>
                </a:srgbClr>
              </a:gs>
            </a:gsLst>
            <a:lin ang="5400000" scaled="1"/>
          </a:gradFill>
          <a:ln w="2540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ru-RU" sz="1400" b="1">
              <a:solidFill>
                <a:srgbClr val="FFFFFF"/>
              </a:solidFill>
              <a:latin typeface="Calibri" pitchFamily="34" charset="0"/>
            </a:endParaRPr>
          </a:p>
        </p:txBody>
      </p:sp>
      <p:pic>
        <p:nvPicPr>
          <p:cNvPr id="50182" name="Picture 1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1225" y="0"/>
            <a:ext cx="1428750" cy="11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" name="Прямоугольник 25"/>
          <p:cNvSpPr/>
          <p:nvPr/>
        </p:nvSpPr>
        <p:spPr>
          <a:xfrm>
            <a:off x="6588125" y="6742113"/>
            <a:ext cx="71438" cy="115887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b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1042988" y="908050"/>
            <a:ext cx="7129462" cy="360363"/>
          </a:xfrm>
          <a:prstGeom prst="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/>
              <a:t>Заявление о проведении государственной экспертизы условий труда (ГЭУТ)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5651500" y="1484313"/>
            <a:ext cx="2952750" cy="865187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/>
              <a:t>В отношении правильности предоставления гарантий и компенсаций и фактических условий труда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5651500" y="2565400"/>
            <a:ext cx="3312988" cy="863600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 err="1"/>
              <a:t>Роструд</a:t>
            </a:r>
            <a:r>
              <a:rPr lang="ru-RU" sz="1400" b="1" dirty="0"/>
              <a:t>, государственная инспекция труда в субъекте </a:t>
            </a:r>
            <a:r>
              <a:rPr lang="ru-RU" sz="1400" b="1" dirty="0" smtClean="0"/>
              <a:t>РФ, органы исполнительной власти  субъектов РФ в области охраны труда</a:t>
            </a:r>
            <a:endParaRPr lang="ru-RU" sz="1400" b="1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771775" y="4076700"/>
            <a:ext cx="2952750" cy="504825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/>
              <a:t>Рассмотрение оснований для ГЭУТ (в течении 7 рабочих дней)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2771775" y="4724400"/>
            <a:ext cx="2952750" cy="433388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/>
              <a:t>Проведение ГЭУТ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/>
              <a:t>(не более 30 рабочих дней)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6156325" y="4149725"/>
            <a:ext cx="2808288" cy="574675"/>
          </a:xfrm>
          <a:prstGeom prst="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/>
              <a:t>Решение об отказе в проведении ГЭУТ (в течении 5 рабочих дней)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2771775" y="5300663"/>
            <a:ext cx="2952750" cy="288925"/>
          </a:xfrm>
          <a:prstGeom prst="rect">
            <a:avLst/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schemeClr val="tx1"/>
                </a:solidFill>
              </a:rPr>
              <a:t>Заключение ГЭУТ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395289" y="6021388"/>
            <a:ext cx="1872456" cy="287337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b="1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/>
              <a:t>Заявитель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b="1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4932040" y="6021288"/>
            <a:ext cx="2592313" cy="647700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/>
              <a:t>Работодатель в случае , если работодатель не является заявителем </a:t>
            </a:r>
          </a:p>
        </p:txBody>
      </p:sp>
      <p:sp>
        <p:nvSpPr>
          <p:cNvPr id="34" name="Прямоугольник 33"/>
          <p:cNvSpPr/>
          <p:nvPr/>
        </p:nvSpPr>
        <p:spPr>
          <a:xfrm>
            <a:off x="395536" y="2564904"/>
            <a:ext cx="3024336" cy="647700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/>
              <a:t>Органы исполнительной власти субъектов РФ в области охраны труда</a:t>
            </a:r>
          </a:p>
        </p:txBody>
      </p:sp>
      <p:sp>
        <p:nvSpPr>
          <p:cNvPr id="35" name="Прямоугольник 34"/>
          <p:cNvSpPr/>
          <p:nvPr/>
        </p:nvSpPr>
        <p:spPr>
          <a:xfrm>
            <a:off x="6372200" y="5373216"/>
            <a:ext cx="1908696" cy="576263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/>
              <a:t>Организация, проводившая СОУТ</a:t>
            </a:r>
          </a:p>
        </p:txBody>
      </p:sp>
      <p:sp>
        <p:nvSpPr>
          <p:cNvPr id="36" name="Стрелка вниз 35"/>
          <p:cNvSpPr/>
          <p:nvPr/>
        </p:nvSpPr>
        <p:spPr>
          <a:xfrm rot="19079876">
            <a:off x="5688013" y="1238250"/>
            <a:ext cx="287337" cy="431800"/>
          </a:xfrm>
          <a:prstGeom prst="downArrow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b="1"/>
          </a:p>
        </p:txBody>
      </p:sp>
      <p:sp>
        <p:nvSpPr>
          <p:cNvPr id="37" name="Стрелка вниз 36"/>
          <p:cNvSpPr/>
          <p:nvPr/>
        </p:nvSpPr>
        <p:spPr>
          <a:xfrm rot="2896284">
            <a:off x="1691481" y="1269207"/>
            <a:ext cx="287337" cy="431800"/>
          </a:xfrm>
          <a:prstGeom prst="downArrow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b="1"/>
          </a:p>
        </p:txBody>
      </p:sp>
      <p:sp>
        <p:nvSpPr>
          <p:cNvPr id="38" name="Стрелка вниз 37"/>
          <p:cNvSpPr/>
          <p:nvPr/>
        </p:nvSpPr>
        <p:spPr>
          <a:xfrm>
            <a:off x="4067175" y="3933825"/>
            <a:ext cx="288925" cy="215900"/>
          </a:xfrm>
          <a:prstGeom prst="downArrow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b="1"/>
          </a:p>
        </p:txBody>
      </p:sp>
      <p:sp>
        <p:nvSpPr>
          <p:cNvPr id="39" name="Стрелка вниз 38"/>
          <p:cNvSpPr/>
          <p:nvPr/>
        </p:nvSpPr>
        <p:spPr>
          <a:xfrm>
            <a:off x="6875463" y="2349500"/>
            <a:ext cx="288925" cy="215900"/>
          </a:xfrm>
          <a:prstGeom prst="downArrow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b="1"/>
          </a:p>
        </p:txBody>
      </p:sp>
      <p:sp>
        <p:nvSpPr>
          <p:cNvPr id="40" name="Стрелка вниз 39"/>
          <p:cNvSpPr/>
          <p:nvPr/>
        </p:nvSpPr>
        <p:spPr>
          <a:xfrm rot="19055946">
            <a:off x="2387527" y="3248817"/>
            <a:ext cx="287338" cy="466725"/>
          </a:xfrm>
          <a:prstGeom prst="downArrow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b="1"/>
          </a:p>
        </p:txBody>
      </p:sp>
      <p:sp>
        <p:nvSpPr>
          <p:cNvPr id="41" name="Стрелка вниз 40"/>
          <p:cNvSpPr/>
          <p:nvPr/>
        </p:nvSpPr>
        <p:spPr>
          <a:xfrm rot="2253004">
            <a:off x="5732002" y="3407705"/>
            <a:ext cx="288925" cy="360362"/>
          </a:xfrm>
          <a:prstGeom prst="downArrow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b="1"/>
          </a:p>
        </p:txBody>
      </p:sp>
      <p:sp>
        <p:nvSpPr>
          <p:cNvPr id="42" name="Стрелка вниз 41"/>
          <p:cNvSpPr/>
          <p:nvPr/>
        </p:nvSpPr>
        <p:spPr>
          <a:xfrm>
            <a:off x="4067175" y="4581525"/>
            <a:ext cx="288925" cy="215900"/>
          </a:xfrm>
          <a:prstGeom prst="downArrow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b="1"/>
          </a:p>
        </p:txBody>
      </p:sp>
      <p:sp>
        <p:nvSpPr>
          <p:cNvPr id="43" name="Стрелка вниз 42"/>
          <p:cNvSpPr/>
          <p:nvPr/>
        </p:nvSpPr>
        <p:spPr>
          <a:xfrm rot="16200000">
            <a:off x="5796757" y="4220369"/>
            <a:ext cx="287337" cy="288925"/>
          </a:xfrm>
          <a:prstGeom prst="downArrow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b="1"/>
          </a:p>
        </p:txBody>
      </p:sp>
      <p:sp>
        <p:nvSpPr>
          <p:cNvPr id="44" name="Стрелка вниз 43"/>
          <p:cNvSpPr/>
          <p:nvPr/>
        </p:nvSpPr>
        <p:spPr>
          <a:xfrm>
            <a:off x="4067175" y="5157788"/>
            <a:ext cx="288925" cy="215900"/>
          </a:xfrm>
          <a:prstGeom prst="downArrow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b="1"/>
          </a:p>
        </p:txBody>
      </p:sp>
      <p:sp>
        <p:nvSpPr>
          <p:cNvPr id="45" name="Стрелка вниз 44"/>
          <p:cNvSpPr/>
          <p:nvPr/>
        </p:nvSpPr>
        <p:spPr>
          <a:xfrm rot="2724615">
            <a:off x="2307009" y="5627550"/>
            <a:ext cx="288925" cy="433388"/>
          </a:xfrm>
          <a:prstGeom prst="downArrow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b="1"/>
          </a:p>
        </p:txBody>
      </p:sp>
      <p:sp>
        <p:nvSpPr>
          <p:cNvPr id="46" name="Стрелка вниз 45"/>
          <p:cNvSpPr/>
          <p:nvPr/>
        </p:nvSpPr>
        <p:spPr>
          <a:xfrm>
            <a:off x="3347864" y="5661248"/>
            <a:ext cx="288925" cy="287337"/>
          </a:xfrm>
          <a:prstGeom prst="downArrow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b="1"/>
          </a:p>
        </p:txBody>
      </p:sp>
      <p:sp>
        <p:nvSpPr>
          <p:cNvPr id="47" name="Стрелка вниз 46"/>
          <p:cNvSpPr/>
          <p:nvPr/>
        </p:nvSpPr>
        <p:spPr>
          <a:xfrm rot="16902715">
            <a:off x="5925823" y="5243386"/>
            <a:ext cx="288925" cy="500062"/>
          </a:xfrm>
          <a:prstGeom prst="downArrow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b="1"/>
          </a:p>
        </p:txBody>
      </p:sp>
      <p:sp>
        <p:nvSpPr>
          <p:cNvPr id="48" name="Стрелка влево 47"/>
          <p:cNvSpPr/>
          <p:nvPr/>
        </p:nvSpPr>
        <p:spPr>
          <a:xfrm>
            <a:off x="1763713" y="5300663"/>
            <a:ext cx="936625" cy="288925"/>
          </a:xfrm>
          <a:prstGeom prst="leftArrow">
            <a:avLst/>
          </a:prstGeom>
          <a:ln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b="1"/>
          </a:p>
        </p:txBody>
      </p:sp>
      <p:sp>
        <p:nvSpPr>
          <p:cNvPr id="49" name="TextBox 48"/>
          <p:cNvSpPr txBox="1"/>
          <p:nvPr/>
        </p:nvSpPr>
        <p:spPr>
          <a:xfrm>
            <a:off x="107950" y="4508500"/>
            <a:ext cx="1655763" cy="1169988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ru-RU" sz="1400" dirty="0"/>
              <a:t>Федеральная государственная информационная система учета результатов СОУТ</a:t>
            </a:r>
          </a:p>
        </p:txBody>
      </p:sp>
      <p:sp>
        <p:nvSpPr>
          <p:cNvPr id="50" name="Стрелка вниз 49"/>
          <p:cNvSpPr/>
          <p:nvPr/>
        </p:nvSpPr>
        <p:spPr>
          <a:xfrm>
            <a:off x="1763688" y="2204864"/>
            <a:ext cx="287337" cy="360362"/>
          </a:xfrm>
          <a:prstGeom prst="downArrow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b="1"/>
          </a:p>
        </p:txBody>
      </p:sp>
      <p:sp>
        <p:nvSpPr>
          <p:cNvPr id="17" name="Прямоугольник 16"/>
          <p:cNvSpPr/>
          <p:nvPr/>
        </p:nvSpPr>
        <p:spPr>
          <a:xfrm>
            <a:off x="2771775" y="3213100"/>
            <a:ext cx="2952750" cy="720725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/>
              <a:t>Назначение государственного эксперта, формирование экспертной комиссии</a:t>
            </a:r>
          </a:p>
        </p:txBody>
      </p:sp>
      <p:sp>
        <p:nvSpPr>
          <p:cNvPr id="52" name="Стрелка вниз 51"/>
          <p:cNvSpPr/>
          <p:nvPr/>
        </p:nvSpPr>
        <p:spPr>
          <a:xfrm rot="18831027">
            <a:off x="4860032" y="5661248"/>
            <a:ext cx="288925" cy="287337"/>
          </a:xfrm>
          <a:prstGeom prst="downArrow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b="1"/>
          </a:p>
        </p:txBody>
      </p:sp>
      <p:sp>
        <p:nvSpPr>
          <p:cNvPr id="53" name="Прямоугольник 52"/>
          <p:cNvSpPr/>
          <p:nvPr/>
        </p:nvSpPr>
        <p:spPr>
          <a:xfrm>
            <a:off x="2627784" y="6021288"/>
            <a:ext cx="2160240" cy="648072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b="1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 smtClean="0"/>
              <a:t>Судебный орган  или государственная инспекция труда</a:t>
            </a:r>
            <a:endParaRPr lang="ru-RU" sz="1400" b="1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b="1" dirty="0"/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Номер слайда 3"/>
          <p:cNvSpPr>
            <a:spLocks noGrp="1"/>
          </p:cNvSpPr>
          <p:nvPr>
            <p:ph type="sldNum" sz="quarter" idx="12"/>
          </p:nvPr>
        </p:nvSpPr>
        <p:spPr bwMode="auto">
          <a:xfrm>
            <a:off x="6588125" y="6381750"/>
            <a:ext cx="2133600" cy="365125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</a:pPr>
            <a:fld id="{4C94465F-E747-4495-9EA1-CDBFFEAE22BC}" type="slidenum">
              <a:rPr lang="ru-RU" sz="1800" smtClean="0">
                <a:solidFill>
                  <a:srgbClr val="626262"/>
                </a:solidFill>
                <a:latin typeface="Arial Black" pitchFamily="34" charset="0"/>
                <a:cs typeface="Arial" pitchFamily="34" charset="0"/>
              </a:rPr>
              <a:pPr fontAlgn="base">
                <a:spcBef>
                  <a:spcPct val="20000"/>
                </a:spcBef>
                <a:spcAft>
                  <a:spcPct val="0"/>
                </a:spcAft>
              </a:pPr>
              <a:t>52</a:t>
            </a:fld>
            <a:endParaRPr lang="ru-RU" sz="1800" smtClean="0">
              <a:solidFill>
                <a:srgbClr val="626262"/>
              </a:solidFill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49155" name="Заголовок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8784976" cy="706437"/>
          </a:xfrm>
        </p:spPr>
        <p:txBody>
          <a:bodyPr/>
          <a:lstStyle/>
          <a:p>
            <a:r>
              <a:rPr lang="ru-RU" sz="1800" b="1" dirty="0" smtClean="0">
                <a:solidFill>
                  <a:schemeClr val="tx2"/>
                </a:solidFill>
                <a:latin typeface="Helios"/>
              </a:rPr>
              <a:t>ГОСУДАРСТВЕННАЯ ЭКСПЕРТИЗА УСЛОВИЙ ТРУДА В ЦЕЛЯХ ОЦЕНКИ КАЧЕСТВА ПРОВЕДЕНИЯ СОУТ</a:t>
            </a:r>
          </a:p>
        </p:txBody>
      </p:sp>
      <p:pic>
        <p:nvPicPr>
          <p:cNvPr id="49156" name="Picture 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0113" y="6364288"/>
            <a:ext cx="1800225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9157" name="Прямоугольник 7"/>
          <p:cNvSpPr>
            <a:spLocks noChangeArrowheads="1"/>
          </p:cNvSpPr>
          <p:nvPr/>
        </p:nvSpPr>
        <p:spPr bwMode="auto">
          <a:xfrm>
            <a:off x="2700338" y="6742113"/>
            <a:ext cx="3930650" cy="115887"/>
          </a:xfrm>
          <a:prstGeom prst="rect">
            <a:avLst/>
          </a:prstGeom>
          <a:gradFill rotWithShape="1">
            <a:gsLst>
              <a:gs pos="0">
                <a:srgbClr val="003C73">
                  <a:alpha val="60001"/>
                </a:srgbClr>
              </a:gs>
              <a:gs pos="100000">
                <a:srgbClr val="001C35">
                  <a:alpha val="79999"/>
                </a:srgbClr>
              </a:gs>
            </a:gsLst>
            <a:lin ang="5400000" scaled="1"/>
          </a:gradFill>
          <a:ln w="2540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ru-RU" sz="1400" b="1">
              <a:solidFill>
                <a:srgbClr val="FFFFFF"/>
              </a:solidFill>
              <a:latin typeface="Calibri" pitchFamily="34" charset="0"/>
            </a:endParaRPr>
          </a:p>
        </p:txBody>
      </p:sp>
      <p:pic>
        <p:nvPicPr>
          <p:cNvPr id="49158" name="Picture 1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1225" y="0"/>
            <a:ext cx="1428750" cy="11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" name="Прямоугольник 25"/>
          <p:cNvSpPr/>
          <p:nvPr/>
        </p:nvSpPr>
        <p:spPr>
          <a:xfrm>
            <a:off x="6588125" y="6742113"/>
            <a:ext cx="71438" cy="115887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b="1" dirty="0"/>
          </a:p>
        </p:txBody>
      </p:sp>
      <p:sp>
        <p:nvSpPr>
          <p:cNvPr id="16" name="Стрелка вниз 15"/>
          <p:cNvSpPr/>
          <p:nvPr/>
        </p:nvSpPr>
        <p:spPr>
          <a:xfrm>
            <a:off x="251520" y="836712"/>
            <a:ext cx="8892480" cy="288032"/>
          </a:xfrm>
          <a:prstGeom prst="downArrow">
            <a:avLst/>
          </a:prstGeom>
          <a:solidFill>
            <a:schemeClr val="accent6">
              <a:lumMod val="75000"/>
            </a:schemeClr>
          </a:solidFill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ru-RU" sz="1400" b="1"/>
          </a:p>
        </p:txBody>
      </p:sp>
      <p:sp>
        <p:nvSpPr>
          <p:cNvPr id="17" name="Прямоугольник 16"/>
          <p:cNvSpPr/>
          <p:nvPr/>
        </p:nvSpPr>
        <p:spPr>
          <a:xfrm>
            <a:off x="179512" y="1556792"/>
            <a:ext cx="8748464" cy="4320480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just" fontAlgn="auto">
              <a:lnSpc>
                <a:spcPts val="21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600" b="1" dirty="0" smtClean="0">
                <a:solidFill>
                  <a:srgbClr val="C00000"/>
                </a:solidFill>
              </a:rPr>
              <a:t>Анализ отчета о проведении специальной оценки условий труда.*</a:t>
            </a:r>
          </a:p>
          <a:p>
            <a:pPr algn="just" fontAlgn="auto">
              <a:lnSpc>
                <a:spcPts val="21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600" b="1" dirty="0" smtClean="0">
                <a:solidFill>
                  <a:srgbClr val="C00000"/>
                </a:solidFill>
              </a:rPr>
              <a:t>В том числе:</a:t>
            </a:r>
          </a:p>
          <a:p>
            <a:pPr algn="just" fontAlgn="auto">
              <a:lnSpc>
                <a:spcPts val="21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</a:pPr>
            <a:r>
              <a:rPr lang="ru-RU" sz="1600" dirty="0" smtClean="0"/>
              <a:t>соответствие данных о работодателе на титульном листе отчета данным, представленным в заявлении</a:t>
            </a:r>
          </a:p>
          <a:p>
            <a:pPr algn="just" fontAlgn="auto">
              <a:lnSpc>
                <a:spcPts val="21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</a:pPr>
            <a:r>
              <a:rPr lang="ru-RU" sz="1600" dirty="0" smtClean="0"/>
              <a:t>соответствие данных об организации, проводившей специальную оценку условий труда, ее экспертах, участвовавших в проведении специальной оценки условий труда, данным, содержащимся в соответствующих реестрах</a:t>
            </a:r>
          </a:p>
          <a:p>
            <a:pPr algn="just" fontAlgn="auto">
              <a:lnSpc>
                <a:spcPts val="21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</a:pPr>
            <a:r>
              <a:rPr lang="ru-RU" sz="1600" dirty="0" smtClean="0"/>
              <a:t>соответствие данных об аккредитации организации, проводившей специальную оценку условий труда, данным, содержащимся в соответствующем реестре</a:t>
            </a:r>
          </a:p>
          <a:p>
            <a:pPr algn="just" fontAlgn="auto">
              <a:lnSpc>
                <a:spcPts val="21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</a:pPr>
            <a:r>
              <a:rPr lang="ru-RU" sz="1600" dirty="0" smtClean="0"/>
              <a:t>наличие регистрации средств измерения, использованных в ходе проведения специальной оценки условий труда, в Государственном реестре средств измерений</a:t>
            </a:r>
          </a:p>
          <a:p>
            <a:pPr algn="just" fontAlgn="auto">
              <a:lnSpc>
                <a:spcPts val="21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</a:pPr>
            <a:r>
              <a:rPr lang="ru-RU" sz="1600" dirty="0" smtClean="0"/>
              <a:t>соответствие использованных в ходе проведения специальной оценки условий труда средств измерения вредным и (или) опасным факторам производственной среды и трудового процесса, идентифицированным в ходе проведения специальной оценки условий труда</a:t>
            </a:r>
          </a:p>
          <a:p>
            <a:pPr algn="just" fontAlgn="auto">
              <a:lnSpc>
                <a:spcPts val="21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</a:pPr>
            <a:r>
              <a:rPr lang="ru-RU" sz="1600" dirty="0" smtClean="0"/>
              <a:t>наличие сведений о поверке средств измерения, использованных в ходе проведения специальной оценки условий труда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</a:pPr>
            <a:endParaRPr lang="ru-RU" dirty="0" smtClean="0"/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</a:pPr>
            <a:endParaRPr lang="ru-RU" b="1" dirty="0" smtClean="0"/>
          </a:p>
          <a:p>
            <a:pPr algn="just" fontAlgn="auto">
              <a:spcBef>
                <a:spcPts val="0"/>
              </a:spcBef>
              <a:spcAft>
                <a:spcPts val="0"/>
              </a:spcAft>
            </a:pPr>
            <a:endParaRPr lang="ru-RU" b="1" dirty="0" smtClean="0"/>
          </a:p>
        </p:txBody>
      </p:sp>
      <p:sp>
        <p:nvSpPr>
          <p:cNvPr id="18" name="Прямоугольник 17"/>
          <p:cNvSpPr/>
          <p:nvPr/>
        </p:nvSpPr>
        <p:spPr>
          <a:xfrm>
            <a:off x="179512" y="5445224"/>
            <a:ext cx="878497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auto">
              <a:spcBef>
                <a:spcPts val="0"/>
              </a:spcBef>
              <a:spcAft>
                <a:spcPts val="0"/>
              </a:spcAft>
            </a:pPr>
            <a:r>
              <a:rPr lang="ru-RU" sz="1400" b="1" dirty="0" smtClean="0">
                <a:solidFill>
                  <a:prstClr val="black"/>
                </a:solidFill>
                <a:latin typeface="Calibri"/>
                <a:cs typeface="+mn-cs"/>
              </a:rPr>
              <a:t>* </a:t>
            </a:r>
            <a:r>
              <a:rPr lang="ru-RU" sz="1400" b="1" i="1" dirty="0" smtClean="0">
                <a:solidFill>
                  <a:srgbClr val="002060"/>
                </a:solidFill>
                <a:latin typeface="Calibri"/>
                <a:cs typeface="+mn-cs"/>
              </a:rPr>
              <a:t>Форма отчета утверждена приказом Минтруда России от 24 января 2014 г. </a:t>
            </a:r>
            <a:br>
              <a:rPr lang="ru-RU" sz="1400" b="1" i="1" dirty="0" smtClean="0">
                <a:solidFill>
                  <a:srgbClr val="002060"/>
                </a:solidFill>
                <a:latin typeface="Calibri"/>
                <a:cs typeface="+mn-cs"/>
              </a:rPr>
            </a:br>
            <a:r>
              <a:rPr lang="ru-RU" sz="1400" b="1" i="1" dirty="0" smtClean="0">
                <a:solidFill>
                  <a:srgbClr val="002060"/>
                </a:solidFill>
                <a:latin typeface="Calibri"/>
                <a:cs typeface="+mn-cs"/>
              </a:rPr>
              <a:t>№ 33н «Об утверждении Методики проведения специальной оценки условий труда, Классификатора вредных и (или) опасных производственных факторов, формы отчета о проведении специальной оценки условий труда и инструкции по ее заполнению»</a:t>
            </a:r>
            <a:endParaRPr lang="ru-RU" sz="1400" b="1" i="1" dirty="0">
              <a:solidFill>
                <a:srgbClr val="002060"/>
              </a:solidFill>
              <a:latin typeface="Calibri"/>
              <a:cs typeface="+mn-cs"/>
            </a:endParaRP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Номер слайда 3"/>
          <p:cNvSpPr>
            <a:spLocks noGrp="1"/>
          </p:cNvSpPr>
          <p:nvPr>
            <p:ph type="sldNum" sz="quarter" idx="12"/>
          </p:nvPr>
        </p:nvSpPr>
        <p:spPr bwMode="auto">
          <a:xfrm>
            <a:off x="6588125" y="6381750"/>
            <a:ext cx="2133600" cy="365125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</a:pPr>
            <a:fld id="{4C94465F-E747-4495-9EA1-CDBFFEAE22BC}" type="slidenum">
              <a:rPr lang="ru-RU" sz="1800" smtClean="0">
                <a:solidFill>
                  <a:srgbClr val="626262"/>
                </a:solidFill>
                <a:latin typeface="Arial Black" pitchFamily="34" charset="0"/>
                <a:cs typeface="Arial" pitchFamily="34" charset="0"/>
              </a:rPr>
              <a:pPr fontAlgn="base">
                <a:spcBef>
                  <a:spcPct val="20000"/>
                </a:spcBef>
                <a:spcAft>
                  <a:spcPct val="0"/>
                </a:spcAft>
              </a:pPr>
              <a:t>53</a:t>
            </a:fld>
            <a:endParaRPr lang="ru-RU" sz="1800" smtClean="0">
              <a:solidFill>
                <a:srgbClr val="626262"/>
              </a:solidFill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49155" name="Заголовок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8784976" cy="706437"/>
          </a:xfrm>
        </p:spPr>
        <p:txBody>
          <a:bodyPr/>
          <a:lstStyle/>
          <a:p>
            <a:r>
              <a:rPr lang="ru-RU" sz="1800" b="1" dirty="0" smtClean="0">
                <a:solidFill>
                  <a:schemeClr val="tx2"/>
                </a:solidFill>
                <a:latin typeface="Helios"/>
              </a:rPr>
              <a:t>ГОСУДАРСТВЕННАЯ ЭКСПЕРТИЗА УСЛОВИЙ ТРУДА В ЦЕЛЯХ ОЦЕНКИ КАЧЕСТВА ПРОВЕДЕНИЯ СОУТ</a:t>
            </a:r>
          </a:p>
        </p:txBody>
      </p:sp>
      <p:pic>
        <p:nvPicPr>
          <p:cNvPr id="49156" name="Picture 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0113" y="6364288"/>
            <a:ext cx="1800225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9157" name="Прямоугольник 7"/>
          <p:cNvSpPr>
            <a:spLocks noChangeArrowheads="1"/>
          </p:cNvSpPr>
          <p:nvPr/>
        </p:nvSpPr>
        <p:spPr bwMode="auto">
          <a:xfrm>
            <a:off x="2700338" y="6742113"/>
            <a:ext cx="3930650" cy="115887"/>
          </a:xfrm>
          <a:prstGeom prst="rect">
            <a:avLst/>
          </a:prstGeom>
          <a:gradFill rotWithShape="1">
            <a:gsLst>
              <a:gs pos="0">
                <a:srgbClr val="003C73">
                  <a:alpha val="60001"/>
                </a:srgbClr>
              </a:gs>
              <a:gs pos="100000">
                <a:srgbClr val="001C35">
                  <a:alpha val="79999"/>
                </a:srgbClr>
              </a:gs>
            </a:gsLst>
            <a:lin ang="5400000" scaled="1"/>
          </a:gradFill>
          <a:ln w="2540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ru-RU" sz="1400" b="1">
              <a:solidFill>
                <a:srgbClr val="FFFFFF"/>
              </a:solidFill>
              <a:latin typeface="Calibri" pitchFamily="34" charset="0"/>
            </a:endParaRPr>
          </a:p>
        </p:txBody>
      </p:sp>
      <p:pic>
        <p:nvPicPr>
          <p:cNvPr id="49158" name="Picture 1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1225" y="0"/>
            <a:ext cx="1428750" cy="11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" name="Прямоугольник 25"/>
          <p:cNvSpPr/>
          <p:nvPr/>
        </p:nvSpPr>
        <p:spPr>
          <a:xfrm>
            <a:off x="6588125" y="6742113"/>
            <a:ext cx="71438" cy="115887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b="1" dirty="0"/>
          </a:p>
        </p:txBody>
      </p:sp>
      <p:sp>
        <p:nvSpPr>
          <p:cNvPr id="16" name="Стрелка вниз 15"/>
          <p:cNvSpPr/>
          <p:nvPr/>
        </p:nvSpPr>
        <p:spPr>
          <a:xfrm>
            <a:off x="251520" y="836712"/>
            <a:ext cx="8892480" cy="288032"/>
          </a:xfrm>
          <a:prstGeom prst="downArrow">
            <a:avLst/>
          </a:prstGeom>
          <a:solidFill>
            <a:schemeClr val="accent6">
              <a:lumMod val="75000"/>
            </a:schemeClr>
          </a:solidFill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ru-RU" sz="1400" b="1"/>
          </a:p>
        </p:txBody>
      </p:sp>
      <p:sp>
        <p:nvSpPr>
          <p:cNvPr id="17" name="Прямоугольник 16"/>
          <p:cNvSpPr/>
          <p:nvPr/>
        </p:nvSpPr>
        <p:spPr>
          <a:xfrm>
            <a:off x="251520" y="1268760"/>
            <a:ext cx="8748464" cy="4896544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just" fontAlgn="auto">
              <a:lnSpc>
                <a:spcPts val="21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600" b="1" dirty="0" smtClean="0">
                <a:solidFill>
                  <a:srgbClr val="C00000"/>
                </a:solidFill>
              </a:rPr>
              <a:t>Анализ отчета о проведении специальной оценки условий труда.*</a:t>
            </a:r>
          </a:p>
          <a:p>
            <a:pPr algn="just" fontAlgn="auto">
              <a:lnSpc>
                <a:spcPts val="21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600" b="1" dirty="0" smtClean="0">
                <a:solidFill>
                  <a:srgbClr val="C00000"/>
                </a:solidFill>
              </a:rPr>
              <a:t>В том числе:</a:t>
            </a:r>
          </a:p>
          <a:p>
            <a:pPr>
              <a:lnSpc>
                <a:spcPts val="21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</a:pPr>
            <a:r>
              <a:rPr lang="ru-RU" sz="1600" dirty="0" smtClean="0"/>
              <a:t>правильность отнесения рабочих мест к аналогичным при наличии таковых</a:t>
            </a:r>
          </a:p>
          <a:p>
            <a:pPr>
              <a:lnSpc>
                <a:spcPts val="21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</a:pPr>
            <a:r>
              <a:rPr lang="ru-RU" sz="1600" dirty="0" smtClean="0"/>
              <a:t>соответствие сведений о рабочем месте (рабочих местах) сведениям, указанным в заявлении</a:t>
            </a:r>
          </a:p>
          <a:p>
            <a:pPr>
              <a:lnSpc>
                <a:spcPts val="21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</a:pPr>
            <a:r>
              <a:rPr lang="ru-RU" sz="1600" dirty="0" smtClean="0"/>
              <a:t>правильность идентификации вредных и (или) опасных факторов производственной среды и трудового процесса в соответствии с Классификатором вредных и (или) опасных производственных факторов, а также их источников на исследуемом рабочем месте (рабочих местах)</a:t>
            </a:r>
          </a:p>
          <a:p>
            <a:pPr>
              <a:lnSpc>
                <a:spcPts val="21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</a:pPr>
            <a:r>
              <a:rPr lang="ru-RU" sz="1600" dirty="0" smtClean="0"/>
              <a:t>правильность отнесения рабочего места (рабочих мест) к подлежащим декларированию соответствия условий труда государственным нормативным требованиям охраны труда по материалам отчета</a:t>
            </a:r>
          </a:p>
          <a:p>
            <a:pPr>
              <a:lnSpc>
                <a:spcPts val="21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</a:pPr>
            <a:r>
              <a:rPr lang="ru-RU" sz="1600" dirty="0" smtClean="0"/>
              <a:t>анализ протоколов испытаний (измерений)</a:t>
            </a:r>
          </a:p>
          <a:p>
            <a:pPr>
              <a:lnSpc>
                <a:spcPts val="21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</a:pPr>
            <a:r>
              <a:rPr lang="ru-RU" sz="1600" dirty="0" smtClean="0"/>
              <a:t>соответствие наименования профессии (должности) работника (работников) наименованиям профессий (должностей) работников, указанных в Общероссийском классификаторе профессий рабочих, должностей служащих и тарифных разрядов</a:t>
            </a:r>
          </a:p>
          <a:p>
            <a:pPr>
              <a:lnSpc>
                <a:spcPts val="21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</a:pPr>
            <a:r>
              <a:rPr lang="ru-RU" sz="1600" dirty="0" smtClean="0"/>
              <a:t>правильность определения класса (подкласса) условий труда, в том числе с учетом оценки эффективности средств индивидуальной защиты</a:t>
            </a:r>
          </a:p>
          <a:p>
            <a:pPr>
              <a:lnSpc>
                <a:spcPts val="21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</a:pPr>
            <a:r>
              <a:rPr lang="ru-RU" sz="1600" dirty="0" smtClean="0"/>
              <a:t>правильность предоставления работнику (работникам) гарантий и компенсаций и др.</a:t>
            </a:r>
          </a:p>
          <a:p>
            <a:endParaRPr lang="ru-RU" sz="1600" dirty="0" smtClean="0"/>
          </a:p>
          <a:p>
            <a:pPr>
              <a:buFont typeface="Wingdings" pitchFamily="2" charset="2"/>
              <a:buChar char="ü"/>
            </a:pPr>
            <a:endParaRPr lang="ru-RU" sz="1600" dirty="0" smtClean="0"/>
          </a:p>
          <a:p>
            <a:endParaRPr lang="ru-RU" sz="1600" dirty="0" smtClean="0"/>
          </a:p>
          <a:p>
            <a:pPr>
              <a:buFont typeface="Wingdings" pitchFamily="2" charset="2"/>
              <a:buChar char="ü"/>
            </a:pPr>
            <a:endParaRPr lang="ru-RU" sz="1600" dirty="0" smtClean="0"/>
          </a:p>
          <a:p>
            <a:pPr>
              <a:buFont typeface="Wingdings" pitchFamily="2" charset="2"/>
              <a:buChar char="ü"/>
            </a:pPr>
            <a:endParaRPr lang="ru-RU" sz="1600" dirty="0" smtClean="0"/>
          </a:p>
          <a:p>
            <a:pPr algn="just" fontAlgn="auto">
              <a:spcBef>
                <a:spcPts val="0"/>
              </a:spcBef>
              <a:spcAft>
                <a:spcPts val="0"/>
              </a:spcAft>
            </a:pPr>
            <a:endParaRPr lang="ru-RU" sz="1600" b="1" dirty="0" smtClean="0">
              <a:solidFill>
                <a:srgbClr val="C00000"/>
              </a:solidFill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</a:pPr>
            <a:endParaRPr lang="ru-RU" sz="1600" b="1" dirty="0" smtClean="0">
              <a:solidFill>
                <a:srgbClr val="C00000"/>
              </a:solidFill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</a:pPr>
            <a:endParaRPr lang="ru-RU" sz="1600" b="1" dirty="0" smtClean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Номер слайда 3"/>
          <p:cNvSpPr>
            <a:spLocks noGrp="1"/>
          </p:cNvSpPr>
          <p:nvPr>
            <p:ph type="sldNum" sz="quarter" idx="12"/>
          </p:nvPr>
        </p:nvSpPr>
        <p:spPr bwMode="auto">
          <a:xfrm>
            <a:off x="6588125" y="6381750"/>
            <a:ext cx="2133600" cy="365125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</a:pPr>
            <a:fld id="{4C94465F-E747-4495-9EA1-CDBFFEAE22BC}" type="slidenum">
              <a:rPr lang="ru-RU" sz="1800" smtClean="0">
                <a:solidFill>
                  <a:srgbClr val="626262"/>
                </a:solidFill>
                <a:latin typeface="Arial Black" pitchFamily="34" charset="0"/>
                <a:cs typeface="Arial" pitchFamily="34" charset="0"/>
              </a:rPr>
              <a:pPr fontAlgn="base">
                <a:spcBef>
                  <a:spcPct val="20000"/>
                </a:spcBef>
                <a:spcAft>
                  <a:spcPct val="0"/>
                </a:spcAft>
              </a:pPr>
              <a:t>54</a:t>
            </a:fld>
            <a:endParaRPr lang="ru-RU" sz="1800" smtClean="0">
              <a:solidFill>
                <a:srgbClr val="626262"/>
              </a:solidFill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49155" name="Заголовок 1"/>
          <p:cNvSpPr>
            <a:spLocks noGrp="1"/>
          </p:cNvSpPr>
          <p:nvPr>
            <p:ph type="title"/>
          </p:nvPr>
        </p:nvSpPr>
        <p:spPr>
          <a:xfrm>
            <a:off x="0" y="188640"/>
            <a:ext cx="9144000" cy="994469"/>
          </a:xfrm>
        </p:spPr>
        <p:txBody>
          <a:bodyPr/>
          <a:lstStyle/>
          <a:p>
            <a:r>
              <a:rPr lang="ru-RU" sz="1800" b="1" dirty="0" smtClean="0">
                <a:solidFill>
                  <a:schemeClr val="tx2"/>
                </a:solidFill>
                <a:latin typeface="Helios"/>
              </a:rPr>
              <a:t>ГОСУДАРСТВЕННАЯ ЭКСПЕРТИЗА УСЛОВИЙ ТРУДА В ЦЕЛЯХ ПРАВИЛЬНОСТИ ПРЕДОСТАВЛЕНИЯ РАБОТНИКАМ ГАРАНТИЙ И КОМПЕНСАЦИЙ ЗА РАБОТУ С ВРЕДНЫМИ (ОПАСНЫМИ) УСЛОВИЯМИ ТРУДА</a:t>
            </a:r>
          </a:p>
        </p:txBody>
      </p:sp>
      <p:pic>
        <p:nvPicPr>
          <p:cNvPr id="49156" name="Picture 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0113" y="6364288"/>
            <a:ext cx="1800225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9157" name="Прямоугольник 7"/>
          <p:cNvSpPr>
            <a:spLocks noChangeArrowheads="1"/>
          </p:cNvSpPr>
          <p:nvPr/>
        </p:nvSpPr>
        <p:spPr bwMode="auto">
          <a:xfrm>
            <a:off x="2700338" y="6742113"/>
            <a:ext cx="3930650" cy="115887"/>
          </a:xfrm>
          <a:prstGeom prst="rect">
            <a:avLst/>
          </a:prstGeom>
          <a:gradFill rotWithShape="1">
            <a:gsLst>
              <a:gs pos="0">
                <a:srgbClr val="003C73">
                  <a:alpha val="60001"/>
                </a:srgbClr>
              </a:gs>
              <a:gs pos="100000">
                <a:srgbClr val="001C35">
                  <a:alpha val="79999"/>
                </a:srgbClr>
              </a:gs>
            </a:gsLst>
            <a:lin ang="5400000" scaled="1"/>
          </a:gradFill>
          <a:ln w="2540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ru-RU" sz="1400" b="1">
              <a:solidFill>
                <a:srgbClr val="FFFFFF"/>
              </a:solidFill>
              <a:latin typeface="Calibri" pitchFamily="34" charset="0"/>
            </a:endParaRPr>
          </a:p>
        </p:txBody>
      </p:sp>
      <p:pic>
        <p:nvPicPr>
          <p:cNvPr id="49158" name="Picture 1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1225" y="0"/>
            <a:ext cx="1428750" cy="11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" name="Прямоугольник 25"/>
          <p:cNvSpPr/>
          <p:nvPr/>
        </p:nvSpPr>
        <p:spPr>
          <a:xfrm>
            <a:off x="6588125" y="6742113"/>
            <a:ext cx="71438" cy="115887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b="1" dirty="0"/>
          </a:p>
        </p:txBody>
      </p:sp>
      <p:sp>
        <p:nvSpPr>
          <p:cNvPr id="16" name="Стрелка вниз 15"/>
          <p:cNvSpPr/>
          <p:nvPr/>
        </p:nvSpPr>
        <p:spPr>
          <a:xfrm>
            <a:off x="251520" y="1124744"/>
            <a:ext cx="8892480" cy="288032"/>
          </a:xfrm>
          <a:prstGeom prst="downArrow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ru-RU" sz="1400" b="1"/>
          </a:p>
        </p:txBody>
      </p:sp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611560" y="1772816"/>
            <a:ext cx="8064896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2000" dirty="0" smtClean="0">
                <a:solidFill>
                  <a:srgbClr val="23538D"/>
                </a:solidFill>
                <a:latin typeface="+mn-lt"/>
                <a:ea typeface="Times New Roman" pitchFamily="18" charset="0"/>
              </a:rPr>
              <a:t>П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23538D"/>
                </a:solidFill>
                <a:effectLst/>
                <a:latin typeface="+mn-lt"/>
                <a:ea typeface="Times New Roman" pitchFamily="18" charset="0"/>
                <a:cs typeface="Arial" pitchFamily="34" charset="0"/>
              </a:rPr>
              <a:t>роверка на соответствие требованиям трудового законодательства и иных нормативных правовых актов, содержащих нормы трудового права:</a:t>
            </a: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23538D"/>
              </a:solidFill>
              <a:effectLst/>
              <a:latin typeface="+mn-lt"/>
              <a:ea typeface="Times New Roman" pitchFamily="18" charset="0"/>
              <a:cs typeface="Arial" pitchFamily="34" charset="0"/>
            </a:endParaRP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23538D"/>
                </a:solidFill>
                <a:effectLst/>
                <a:latin typeface="+mn-lt"/>
                <a:ea typeface="Times New Roman" pitchFamily="18" charset="0"/>
                <a:cs typeface="Arial" pitchFamily="34" charset="0"/>
              </a:rPr>
              <a:t>отраслевых (межотраслевых) соглашений и коллективных договоров (при наличии)</a:t>
            </a: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23538D"/>
              </a:solidFill>
              <a:effectLst/>
              <a:latin typeface="+mn-lt"/>
              <a:ea typeface="Times New Roman" pitchFamily="18" charset="0"/>
              <a:cs typeface="Arial" pitchFamily="34" charset="0"/>
            </a:endParaRP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23538D"/>
                </a:solidFill>
                <a:effectLst/>
                <a:latin typeface="+mn-lt"/>
                <a:ea typeface="Times New Roman" pitchFamily="18" charset="0"/>
                <a:cs typeface="Arial" pitchFamily="34" charset="0"/>
              </a:rPr>
              <a:t>локальных нормативных актов работодателя</a:t>
            </a: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23538D"/>
              </a:solidFill>
              <a:effectLst/>
              <a:latin typeface="+mn-lt"/>
              <a:ea typeface="Times New Roman" pitchFamily="18" charset="0"/>
              <a:cs typeface="Arial" pitchFamily="34" charset="0"/>
            </a:endParaRP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23538D"/>
                </a:solidFill>
                <a:effectLst/>
                <a:latin typeface="+mn-lt"/>
                <a:ea typeface="Times New Roman" pitchFamily="18" charset="0"/>
                <a:cs typeface="Arial" pitchFamily="34" charset="0"/>
              </a:rPr>
              <a:t>объема и порядка предоставления работнику (работникам), занятым на рабочих местах с вредными и (или) опасными условиями труда, гарантий и компенсаций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23538D"/>
              </a:solidFill>
              <a:effectLst/>
              <a:latin typeface="+mn-lt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Номер слайда 3"/>
          <p:cNvSpPr>
            <a:spLocks noGrp="1"/>
          </p:cNvSpPr>
          <p:nvPr>
            <p:ph type="sldNum" sz="quarter" idx="12"/>
          </p:nvPr>
        </p:nvSpPr>
        <p:spPr bwMode="auto">
          <a:xfrm>
            <a:off x="6588125" y="6381750"/>
            <a:ext cx="2133600" cy="365125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</a:pPr>
            <a:fld id="{4C94465F-E747-4495-9EA1-CDBFFEAE22BC}" type="slidenum">
              <a:rPr lang="ru-RU" sz="1800" smtClean="0">
                <a:solidFill>
                  <a:srgbClr val="626262"/>
                </a:solidFill>
                <a:latin typeface="Arial Black" pitchFamily="34" charset="0"/>
                <a:cs typeface="Arial" pitchFamily="34" charset="0"/>
              </a:rPr>
              <a:pPr fontAlgn="base">
                <a:spcBef>
                  <a:spcPct val="20000"/>
                </a:spcBef>
                <a:spcAft>
                  <a:spcPct val="0"/>
                </a:spcAft>
              </a:pPr>
              <a:t>55</a:t>
            </a:fld>
            <a:endParaRPr lang="ru-RU" sz="1800" smtClean="0">
              <a:solidFill>
                <a:srgbClr val="626262"/>
              </a:solidFill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49155" name="Заголовок 1"/>
          <p:cNvSpPr>
            <a:spLocks noGrp="1"/>
          </p:cNvSpPr>
          <p:nvPr>
            <p:ph type="title"/>
          </p:nvPr>
        </p:nvSpPr>
        <p:spPr>
          <a:xfrm>
            <a:off x="0" y="188641"/>
            <a:ext cx="9144000" cy="792087"/>
          </a:xfrm>
        </p:spPr>
        <p:txBody>
          <a:bodyPr/>
          <a:lstStyle/>
          <a:p>
            <a:r>
              <a:rPr lang="ru-RU" sz="1800" b="1" dirty="0" smtClean="0">
                <a:solidFill>
                  <a:schemeClr val="tx2"/>
                </a:solidFill>
                <a:latin typeface="Helios"/>
              </a:rPr>
              <a:t>ГОСУДАРСТВЕННАЯ ЭКСПЕРТИЗА УСЛОВИЙ ТРУДА В ЦЕЛЯХ ОЦЕНКИ ФАКТИЧЕСКИХ УСЛОВИЙ ТРУДА РАБОТНИКОВ </a:t>
            </a:r>
          </a:p>
        </p:txBody>
      </p:sp>
      <p:pic>
        <p:nvPicPr>
          <p:cNvPr id="49156" name="Picture 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0113" y="6364288"/>
            <a:ext cx="1800225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9157" name="Прямоугольник 7"/>
          <p:cNvSpPr>
            <a:spLocks noChangeArrowheads="1"/>
          </p:cNvSpPr>
          <p:nvPr/>
        </p:nvSpPr>
        <p:spPr bwMode="auto">
          <a:xfrm>
            <a:off x="2700338" y="6742113"/>
            <a:ext cx="3930650" cy="115887"/>
          </a:xfrm>
          <a:prstGeom prst="rect">
            <a:avLst/>
          </a:prstGeom>
          <a:gradFill rotWithShape="1">
            <a:gsLst>
              <a:gs pos="0">
                <a:srgbClr val="003C73">
                  <a:alpha val="60001"/>
                </a:srgbClr>
              </a:gs>
              <a:gs pos="100000">
                <a:srgbClr val="001C35">
                  <a:alpha val="79999"/>
                </a:srgbClr>
              </a:gs>
            </a:gsLst>
            <a:lin ang="5400000" scaled="1"/>
          </a:gradFill>
          <a:ln w="2540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ru-RU" sz="1400" b="1">
              <a:solidFill>
                <a:srgbClr val="FFFFFF"/>
              </a:solidFill>
              <a:latin typeface="Calibri" pitchFamily="34" charset="0"/>
            </a:endParaRPr>
          </a:p>
        </p:txBody>
      </p:sp>
      <p:pic>
        <p:nvPicPr>
          <p:cNvPr id="49158" name="Picture 1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1225" y="0"/>
            <a:ext cx="1428750" cy="11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" name="Прямоугольник 25"/>
          <p:cNvSpPr/>
          <p:nvPr/>
        </p:nvSpPr>
        <p:spPr>
          <a:xfrm>
            <a:off x="6588125" y="6742113"/>
            <a:ext cx="71438" cy="115887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b="1" dirty="0"/>
          </a:p>
        </p:txBody>
      </p:sp>
      <p:sp>
        <p:nvSpPr>
          <p:cNvPr id="16" name="Стрелка вниз 15"/>
          <p:cNvSpPr/>
          <p:nvPr/>
        </p:nvSpPr>
        <p:spPr>
          <a:xfrm>
            <a:off x="251520" y="980728"/>
            <a:ext cx="8892480" cy="288032"/>
          </a:xfrm>
          <a:prstGeom prst="downArrow">
            <a:avLst/>
          </a:prstGeom>
          <a:ln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ru-RU" sz="1400" b="1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467544" y="1340768"/>
            <a:ext cx="8352928" cy="51006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23538D"/>
                </a:solidFill>
                <a:effectLst/>
                <a:latin typeface="+mn-lt"/>
                <a:ea typeface="Times New Roman" pitchFamily="18" charset="0"/>
                <a:cs typeface="Arial" pitchFamily="34" charset="0"/>
              </a:rPr>
              <a:t>Проверка:</a:t>
            </a: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23538D"/>
                </a:solidFill>
                <a:effectLst/>
                <a:latin typeface="+mn-lt"/>
                <a:ea typeface="Times New Roman" pitchFamily="18" charset="0"/>
                <a:cs typeface="Arial" pitchFamily="34" charset="0"/>
              </a:rPr>
              <a:t>соответствия зданий, сооружений, оборудования, технологических процессов, применяемых в производстве инструментов, сырья и материалов, а также средств индивидуальной и коллективной защиты работника (работников) на рабочем месте (рабочих местах) государственным нормативным требованиям охраны труда</a:t>
            </a: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23538D"/>
              </a:solidFill>
              <a:effectLst/>
              <a:latin typeface="+mn-lt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23538D"/>
                </a:solidFill>
                <a:effectLst/>
                <a:latin typeface="+mn-lt"/>
                <a:ea typeface="Times New Roman" pitchFamily="18" charset="0"/>
                <a:cs typeface="Arial" pitchFamily="34" charset="0"/>
              </a:rPr>
              <a:t>соответствия установленным требованиям санитарно-бытового и лечебно-профилактического обслуживания работника (работников)</a:t>
            </a: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23538D"/>
              </a:solidFill>
              <a:effectLst/>
              <a:latin typeface="+mn-lt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23538D"/>
                </a:solidFill>
                <a:effectLst/>
                <a:latin typeface="+mn-lt"/>
                <a:ea typeface="Times New Roman" pitchFamily="18" charset="0"/>
                <a:cs typeface="Arial" pitchFamily="34" charset="0"/>
              </a:rPr>
              <a:t>соответствия режимов труда и отдыха работника (работников) установленным требованиям</a:t>
            </a: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23538D"/>
              </a:solidFill>
              <a:effectLst/>
              <a:latin typeface="+mn-lt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23538D"/>
                </a:solidFill>
                <a:effectLst/>
                <a:latin typeface="+mn-lt"/>
                <a:ea typeface="Times New Roman" pitchFamily="18" charset="0"/>
                <a:cs typeface="Arial" pitchFamily="34" charset="0"/>
              </a:rPr>
              <a:t>установления наличия на рабочем месте (рабочих местах) работника (работников) вредных и (или) опасных факторов производственной среды и трудового процесса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23538D"/>
              </a:solidFill>
              <a:effectLst/>
              <a:latin typeface="+mn-lt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Номер слайда 4"/>
          <p:cNvSpPr>
            <a:spLocks noGrp="1"/>
          </p:cNvSpPr>
          <p:nvPr>
            <p:ph type="sldNum" sz="quarter" idx="12"/>
          </p:nvPr>
        </p:nvSpPr>
        <p:spPr bwMode="auto">
          <a:xfrm>
            <a:off x="8172450" y="6356350"/>
            <a:ext cx="514350" cy="365125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</a:pPr>
            <a:fld id="{0ABC8287-D356-47C5-BD2B-3C6F63AF2ADC}" type="slidenum">
              <a:rPr lang="ru-RU" sz="1800" smtClean="0">
                <a:solidFill>
                  <a:srgbClr val="626262"/>
                </a:solidFill>
                <a:latin typeface="Arial Black" pitchFamily="34" charset="0"/>
                <a:cs typeface="Arial" pitchFamily="34" charset="0"/>
              </a:rPr>
              <a:pPr fontAlgn="base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None/>
              </a:pPr>
              <a:t>6</a:t>
            </a:fld>
            <a:endParaRPr lang="ru-RU" sz="1800" smtClean="0">
              <a:solidFill>
                <a:srgbClr val="626262"/>
              </a:solidFill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12291" name="Заголовок 1"/>
          <p:cNvSpPr>
            <a:spLocks/>
          </p:cNvSpPr>
          <p:nvPr/>
        </p:nvSpPr>
        <p:spPr bwMode="auto">
          <a:xfrm>
            <a:off x="179388" y="188913"/>
            <a:ext cx="8856662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2000" b="1">
                <a:solidFill>
                  <a:schemeClr val="tx2"/>
                </a:solidFill>
                <a:latin typeface="Helios"/>
              </a:rPr>
              <a:t>ПОДГОТОВКА К ПРОВЕДЕНИЮ СПЕЦИАЛЬНОЙ </a:t>
            </a:r>
          </a:p>
          <a:p>
            <a:pPr algn="ctr"/>
            <a:r>
              <a:rPr lang="ru-RU" sz="2000" b="1">
                <a:solidFill>
                  <a:schemeClr val="tx2"/>
                </a:solidFill>
                <a:latin typeface="Helios"/>
              </a:rPr>
              <a:t>ОЦЕНКИ УСЛОВИЙ ТРУДА</a:t>
            </a:r>
          </a:p>
        </p:txBody>
      </p:sp>
      <p:sp>
        <p:nvSpPr>
          <p:cNvPr id="12292" name="Прямоугольник 7"/>
          <p:cNvSpPr>
            <a:spLocks noChangeArrowheads="1"/>
          </p:cNvSpPr>
          <p:nvPr/>
        </p:nvSpPr>
        <p:spPr bwMode="auto">
          <a:xfrm>
            <a:off x="2700338" y="6742113"/>
            <a:ext cx="3930650" cy="115887"/>
          </a:xfrm>
          <a:prstGeom prst="rect">
            <a:avLst/>
          </a:prstGeom>
          <a:gradFill rotWithShape="1">
            <a:gsLst>
              <a:gs pos="0">
                <a:srgbClr val="003C73">
                  <a:alpha val="60001"/>
                </a:srgbClr>
              </a:gs>
              <a:gs pos="100000">
                <a:srgbClr val="001C35">
                  <a:alpha val="79999"/>
                </a:srgbClr>
              </a:gs>
            </a:gsLst>
            <a:lin ang="5400000" scaled="1"/>
          </a:gradFill>
          <a:ln w="2540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ru-RU" sz="1400" b="1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588125" y="6742113"/>
            <a:ext cx="71438" cy="115887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b="1" dirty="0"/>
          </a:p>
        </p:txBody>
      </p:sp>
      <p:pic>
        <p:nvPicPr>
          <p:cNvPr id="12294" name="Picture 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0113" y="6364288"/>
            <a:ext cx="1800225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5" name="Picture 1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1225" y="0"/>
            <a:ext cx="1428750" cy="11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Скругленный прямоугольник 8"/>
          <p:cNvSpPr/>
          <p:nvPr/>
        </p:nvSpPr>
        <p:spPr>
          <a:xfrm>
            <a:off x="755650" y="1628775"/>
            <a:ext cx="7199313" cy="647700"/>
          </a:xfrm>
          <a:prstGeom prst="round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rgbClr val="23538D"/>
                </a:solidFill>
              </a:rPr>
              <a:t>Привлечение независимой организации, проводящей специальную оценку условий труда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116013" y="2708275"/>
            <a:ext cx="7200900" cy="792163"/>
          </a:xfrm>
          <a:prstGeom prst="round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rgbClr val="23538D"/>
                </a:solidFill>
              </a:rPr>
              <a:t>Заключение гражданско-правового договора с организацией, проводящей специальную оценку условий труда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403350" y="4005263"/>
            <a:ext cx="7200900" cy="792162"/>
          </a:xfrm>
          <a:prstGeom prst="round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rgbClr val="23538D"/>
                </a:solidFill>
              </a:rPr>
              <a:t>Возможность привлечение нескольких организаций, проводящих специальную оценку условий труда</a:t>
            </a:r>
          </a:p>
        </p:txBody>
      </p:sp>
      <p:sp>
        <p:nvSpPr>
          <p:cNvPr id="18" name="Стрелка вниз 17"/>
          <p:cNvSpPr/>
          <p:nvPr/>
        </p:nvSpPr>
        <p:spPr>
          <a:xfrm>
            <a:off x="4716463" y="2276475"/>
            <a:ext cx="360362" cy="431800"/>
          </a:xfrm>
          <a:prstGeom prst="downArrow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b="1"/>
          </a:p>
        </p:txBody>
      </p:sp>
      <p:sp>
        <p:nvSpPr>
          <p:cNvPr id="19" name="Стрелка вниз 18"/>
          <p:cNvSpPr/>
          <p:nvPr/>
        </p:nvSpPr>
        <p:spPr>
          <a:xfrm>
            <a:off x="5508625" y="3500438"/>
            <a:ext cx="358775" cy="504825"/>
          </a:xfrm>
          <a:prstGeom prst="downArrow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Номер слайда 4"/>
          <p:cNvSpPr>
            <a:spLocks noGrp="1"/>
          </p:cNvSpPr>
          <p:nvPr>
            <p:ph type="sldNum" sz="quarter" idx="12"/>
          </p:nvPr>
        </p:nvSpPr>
        <p:spPr bwMode="auto">
          <a:xfrm>
            <a:off x="8172450" y="6356350"/>
            <a:ext cx="514350" cy="365125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</a:pPr>
            <a:fld id="{D5FC1A76-9563-4E61-BFC0-429825B9F7D2}" type="slidenum">
              <a:rPr lang="ru-RU" sz="1800" smtClean="0">
                <a:solidFill>
                  <a:srgbClr val="626262"/>
                </a:solidFill>
                <a:latin typeface="Arial Black" pitchFamily="34" charset="0"/>
                <a:cs typeface="Arial" pitchFamily="34" charset="0"/>
              </a:rPr>
              <a:pPr fontAlgn="base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None/>
              </a:pPr>
              <a:t>7</a:t>
            </a:fld>
            <a:endParaRPr lang="ru-RU" sz="1800" smtClean="0">
              <a:solidFill>
                <a:srgbClr val="626262"/>
              </a:solidFill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9219" name="Заголовок 1"/>
          <p:cNvSpPr>
            <a:spLocks/>
          </p:cNvSpPr>
          <p:nvPr/>
        </p:nvSpPr>
        <p:spPr bwMode="auto">
          <a:xfrm>
            <a:off x="179388" y="258763"/>
            <a:ext cx="8856662" cy="433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chemeClr val="tx2"/>
                </a:solidFill>
                <a:latin typeface="Helios"/>
                <a:ea typeface="+mj-ea"/>
                <a:cs typeface="+mj-cs"/>
              </a:rPr>
              <a:t>ЭТАПЫ СПЕЦИАЛЬНОЙ ОЦЕНКИ УСЛОВИЙ ТРУДА</a:t>
            </a:r>
            <a:endParaRPr lang="ru-RU" sz="2400" b="1" dirty="0">
              <a:solidFill>
                <a:schemeClr val="tx2"/>
              </a:solidFill>
              <a:latin typeface="Helios"/>
            </a:endParaRPr>
          </a:p>
        </p:txBody>
      </p:sp>
      <p:sp>
        <p:nvSpPr>
          <p:cNvPr id="13316" name="Прямоугольник 7"/>
          <p:cNvSpPr>
            <a:spLocks noChangeArrowheads="1"/>
          </p:cNvSpPr>
          <p:nvPr/>
        </p:nvSpPr>
        <p:spPr bwMode="auto">
          <a:xfrm>
            <a:off x="2700338" y="6742113"/>
            <a:ext cx="3930650" cy="115887"/>
          </a:xfrm>
          <a:prstGeom prst="rect">
            <a:avLst/>
          </a:prstGeom>
          <a:gradFill rotWithShape="1">
            <a:gsLst>
              <a:gs pos="0">
                <a:srgbClr val="003C73">
                  <a:alpha val="60001"/>
                </a:srgbClr>
              </a:gs>
              <a:gs pos="100000">
                <a:srgbClr val="001C35">
                  <a:alpha val="79999"/>
                </a:srgbClr>
              </a:gs>
            </a:gsLst>
            <a:lin ang="5400000" scaled="1"/>
          </a:gradFill>
          <a:ln w="2540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ru-RU" sz="1400" b="1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588125" y="6742113"/>
            <a:ext cx="71438" cy="115887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b="1" dirty="0"/>
          </a:p>
        </p:txBody>
      </p:sp>
      <p:pic>
        <p:nvPicPr>
          <p:cNvPr id="13318" name="Picture 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00113" y="6364288"/>
            <a:ext cx="1800225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9" name="Picture 1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11225" y="0"/>
            <a:ext cx="1428750" cy="11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20" name="Прямоугольник 13"/>
          <p:cNvSpPr>
            <a:spLocks noChangeArrowheads="1"/>
          </p:cNvSpPr>
          <p:nvPr/>
        </p:nvSpPr>
        <p:spPr bwMode="auto">
          <a:xfrm>
            <a:off x="9861550" y="-119063"/>
            <a:ext cx="2286000" cy="4000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2000"/>
          </a:p>
        </p:txBody>
      </p:sp>
      <p:graphicFrame>
        <p:nvGraphicFramePr>
          <p:cNvPr id="18" name="Схема 17"/>
          <p:cNvGraphicFramePr/>
          <p:nvPr/>
        </p:nvGraphicFramePr>
        <p:xfrm>
          <a:off x="395536" y="908720"/>
          <a:ext cx="8208912" cy="50405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10" name="Прямоугольник 9"/>
          <p:cNvSpPr/>
          <p:nvPr/>
        </p:nvSpPr>
        <p:spPr>
          <a:xfrm>
            <a:off x="395288" y="1052513"/>
            <a:ext cx="1223962" cy="288925"/>
          </a:xfrm>
          <a:prstGeom prst="rect">
            <a:avLst/>
          </a:prstGeom>
          <a:gradFill>
            <a:gsLst>
              <a:gs pos="0">
                <a:schemeClr val="accent2">
                  <a:tint val="50000"/>
                  <a:satMod val="300000"/>
                  <a:alpha val="40000"/>
                </a:schemeClr>
              </a:gs>
              <a:gs pos="35000">
                <a:schemeClr val="accent2">
                  <a:tint val="37000"/>
                  <a:satMod val="300000"/>
                </a:schemeClr>
              </a:gs>
              <a:gs pos="100000">
                <a:schemeClr val="accent2">
                  <a:tint val="15000"/>
                  <a:satMod val="350000"/>
                </a:schemeClr>
              </a:gs>
            </a:gsLst>
          </a:gradFill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srgbClr val="FF0000"/>
                </a:solidFill>
              </a:rPr>
              <a:t>НОВОЕ !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Номер слайда 3"/>
          <p:cNvSpPr>
            <a:spLocks noGrp="1"/>
          </p:cNvSpPr>
          <p:nvPr>
            <p:ph type="sldNum" sz="quarter" idx="12"/>
          </p:nvPr>
        </p:nvSpPr>
        <p:spPr bwMode="auto">
          <a:xfrm>
            <a:off x="6875463" y="6381750"/>
            <a:ext cx="2133600" cy="365125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83967766-A352-455F-BB4A-E723FB5A03F0}" type="slidenum">
              <a:rPr lang="ru-RU" sz="1800" smtClean="0">
                <a:solidFill>
                  <a:srgbClr val="626262"/>
                </a:solidFill>
                <a:latin typeface="Arial Black" pitchFamily="34" charset="0"/>
                <a:cs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ru-RU" sz="1800" smtClean="0">
              <a:solidFill>
                <a:srgbClr val="626262"/>
              </a:solidFill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539750" y="188913"/>
            <a:ext cx="8424863" cy="576262"/>
          </a:xfrm>
        </p:spPr>
        <p:txBody>
          <a:bodyPr/>
          <a:lstStyle/>
          <a:p>
            <a:pPr>
              <a:defRPr/>
            </a:pPr>
            <a:r>
              <a:rPr lang="ru-RU" sz="1600" b="1" dirty="0" smtClean="0">
                <a:solidFill>
                  <a:schemeClr val="tx2"/>
                </a:solidFill>
                <a:latin typeface="Helios"/>
                <a:ea typeface="+mn-ea"/>
                <a:cs typeface="Arial" pitchFamily="34" charset="0"/>
              </a:rPr>
              <a:t>ИДЕНТИФИКАЦИЯ ПОТЕНЦИАЛЬНО ВРЕДНЫХ </a:t>
            </a:r>
            <a:br>
              <a:rPr lang="ru-RU" sz="1600" b="1" dirty="0" smtClean="0">
                <a:solidFill>
                  <a:schemeClr val="tx2"/>
                </a:solidFill>
                <a:latin typeface="Helios"/>
                <a:ea typeface="+mn-ea"/>
                <a:cs typeface="Arial" pitchFamily="34" charset="0"/>
              </a:rPr>
            </a:br>
            <a:r>
              <a:rPr lang="ru-RU" sz="1600" b="1" dirty="0" smtClean="0">
                <a:solidFill>
                  <a:schemeClr val="tx2"/>
                </a:solidFill>
                <a:latin typeface="Helios"/>
                <a:ea typeface="+mn-ea"/>
                <a:cs typeface="Arial" pitchFamily="34" charset="0"/>
              </a:rPr>
              <a:t>(ОПАСНЫХ) ПРОИЗВОДСТВЕННЫХ ФАКТОРОВ</a:t>
            </a:r>
            <a:endParaRPr lang="ru-RU" sz="1600" b="1" dirty="0">
              <a:solidFill>
                <a:schemeClr val="tx2"/>
              </a:solidFill>
              <a:latin typeface="Helios"/>
              <a:ea typeface="+mn-ea"/>
              <a:cs typeface="Arial" pitchFamily="34" charset="0"/>
            </a:endParaRPr>
          </a:p>
        </p:txBody>
      </p:sp>
      <p:pic>
        <p:nvPicPr>
          <p:cNvPr id="14340" name="Picture 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0113" y="6364288"/>
            <a:ext cx="1800225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1" name="Прямоугольник 7"/>
          <p:cNvSpPr>
            <a:spLocks noChangeArrowheads="1"/>
          </p:cNvSpPr>
          <p:nvPr/>
        </p:nvSpPr>
        <p:spPr bwMode="auto">
          <a:xfrm>
            <a:off x="2700338" y="6742113"/>
            <a:ext cx="3930650" cy="115887"/>
          </a:xfrm>
          <a:prstGeom prst="rect">
            <a:avLst/>
          </a:prstGeom>
          <a:gradFill rotWithShape="1">
            <a:gsLst>
              <a:gs pos="0">
                <a:srgbClr val="003C73">
                  <a:alpha val="60001"/>
                </a:srgbClr>
              </a:gs>
              <a:gs pos="100000">
                <a:srgbClr val="001C35">
                  <a:alpha val="79999"/>
                </a:srgbClr>
              </a:gs>
            </a:gsLst>
            <a:lin ang="5400000" scaled="1"/>
          </a:gradFill>
          <a:ln w="2540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ru-RU" sz="1400" b="1">
              <a:solidFill>
                <a:srgbClr val="FFFFFF"/>
              </a:solidFill>
              <a:latin typeface="Calibri" pitchFamily="34" charset="0"/>
            </a:endParaRPr>
          </a:p>
        </p:txBody>
      </p:sp>
      <p:pic>
        <p:nvPicPr>
          <p:cNvPr id="14342" name="Picture 1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1225" y="0"/>
            <a:ext cx="1428750" cy="11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6588125" y="6742113"/>
            <a:ext cx="71438" cy="115887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b="1" dirty="0"/>
          </a:p>
        </p:txBody>
      </p:sp>
      <p:sp>
        <p:nvSpPr>
          <p:cNvPr id="12" name="Скругленный прямоугольник 4"/>
          <p:cNvSpPr/>
          <p:nvPr/>
        </p:nvSpPr>
        <p:spPr>
          <a:xfrm>
            <a:off x="683568" y="908720"/>
            <a:ext cx="6336704" cy="698989"/>
          </a:xfrm>
          <a:prstGeom prst="rect">
            <a:avLst/>
          </a:prstGeom>
          <a:scene3d>
            <a:camera prst="orthographicFront"/>
            <a:lightRig rig="threePt" dir="t">
              <a:rot lat="0" lon="0" rev="7500000"/>
            </a:lightRig>
          </a:scene3d>
          <a:sp3d/>
        </p:spPr>
        <p:style>
          <a:lnRef idx="0">
            <a:scrgbClr r="0" g="0" b="0"/>
          </a:lnRef>
          <a:fillRef idx="1001">
            <a:schemeClr val="dk2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60960" tIns="60960" rIns="60960" bIns="60960" spcCol="1270" anchor="ctr"/>
          <a:lstStyle/>
          <a:p>
            <a:pPr algn="ctr" defTabSz="711200">
              <a:lnSpc>
                <a:spcPct val="90000"/>
              </a:lnSpc>
              <a:spcAft>
                <a:spcPct val="35000"/>
              </a:spcAft>
              <a:defRPr/>
            </a:pPr>
            <a:r>
              <a:rPr lang="ru-RU" sz="1600" dirty="0"/>
              <a:t>Выявление и описание имеющихся на рабочем месте факторов производственной среды и трудового процесса, источников потенциально вредных и (или) опасных факторов</a:t>
            </a:r>
            <a:endParaRPr lang="ru-RU" sz="1600" b="1" dirty="0">
              <a:solidFill>
                <a:schemeClr val="tx2"/>
              </a:solidFill>
            </a:endParaRPr>
          </a:p>
        </p:txBody>
      </p:sp>
      <p:sp>
        <p:nvSpPr>
          <p:cNvPr id="16" name="Скругленный прямоугольник 4"/>
          <p:cNvSpPr/>
          <p:nvPr/>
        </p:nvSpPr>
        <p:spPr>
          <a:xfrm>
            <a:off x="971550" y="1844675"/>
            <a:ext cx="6769100" cy="863600"/>
          </a:xfrm>
          <a:prstGeom prst="rect">
            <a:avLst/>
          </a:prstGeom>
        </p:spPr>
        <p:style>
          <a:lnRef idx="2">
            <a:schemeClr val="accent1"/>
          </a:lnRef>
          <a:fillRef idx="1001">
            <a:schemeClr val="dk2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53340" tIns="53340" rIns="53340" bIns="53340" spcCol="1270" anchor="ctr"/>
          <a:lstStyle/>
          <a:p>
            <a:pPr algn="ctr" defTabSz="622300">
              <a:lnSpc>
                <a:spcPct val="90000"/>
              </a:lnSpc>
              <a:spcAft>
                <a:spcPct val="35000"/>
              </a:spcAft>
              <a:defRPr/>
            </a:pPr>
            <a:r>
              <a:rPr lang="ru-RU" sz="1600" dirty="0">
                <a:solidFill>
                  <a:schemeClr val="bg1"/>
                </a:solidFill>
              </a:rPr>
              <a:t>Сопоставление и установление совпадения имеющихся на рабочем месте факторов производственной среды и трудового процесса с факторами, предусмотренными классификатором вредных и (или) опасных производственных факторов </a:t>
            </a: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250825" y="3141663"/>
            <a:ext cx="5689600" cy="2016125"/>
          </a:xfrm>
          <a:prstGeom prst="round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b="1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b="1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b="1" dirty="0"/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6300788" y="3068638"/>
            <a:ext cx="2735262" cy="720725"/>
          </a:xfrm>
          <a:prstGeom prst="round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schemeClr val="tx2"/>
                </a:solidFill>
              </a:rPr>
              <a:t>Вредные (опасные) факторы не идентифицированы </a:t>
            </a:r>
          </a:p>
        </p:txBody>
      </p:sp>
      <p:sp>
        <p:nvSpPr>
          <p:cNvPr id="25" name="Скругленный прямоугольник 4"/>
          <p:cNvSpPr/>
          <p:nvPr/>
        </p:nvSpPr>
        <p:spPr>
          <a:xfrm>
            <a:off x="467544" y="5229200"/>
            <a:ext cx="2711597" cy="1162630"/>
          </a:xfrm>
          <a:prstGeom prst="rect">
            <a:avLst/>
          </a:prstGeom>
          <a:scene3d>
            <a:camera prst="orthographicFront"/>
            <a:lightRig rig="threePt" dir="t">
              <a:rot lat="0" lon="0" rev="7500000"/>
            </a:lightRig>
          </a:scene3d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76200" tIns="76200" rIns="76200" bIns="76200" spcCol="1270" anchor="ctr"/>
          <a:lstStyle/>
          <a:p>
            <a:pPr algn="ctr" defTabSz="889000">
              <a:lnSpc>
                <a:spcPct val="90000"/>
              </a:lnSpc>
              <a:spcAft>
                <a:spcPct val="35000"/>
              </a:spcAft>
              <a:defRPr/>
            </a:pPr>
            <a:r>
              <a:rPr lang="ru-RU" sz="1400" dirty="0">
                <a:solidFill>
                  <a:schemeClr val="tx2"/>
                </a:solidFill>
              </a:rPr>
              <a:t>Перечень рабочих мест, на которых проводилась специальная оценка условий труда</a:t>
            </a:r>
          </a:p>
        </p:txBody>
      </p:sp>
      <p:sp>
        <p:nvSpPr>
          <p:cNvPr id="28" name="Скругленный прямоугольник 4"/>
          <p:cNvSpPr/>
          <p:nvPr/>
        </p:nvSpPr>
        <p:spPr>
          <a:xfrm>
            <a:off x="3923928" y="5085184"/>
            <a:ext cx="4495624" cy="1220219"/>
          </a:xfrm>
          <a:prstGeom prst="rect">
            <a:avLst/>
          </a:prstGeom>
          <a:noFill/>
          <a:scene3d>
            <a:camera prst="orthographicFront"/>
            <a:lightRig rig="threePt" dir="t">
              <a:rot lat="0" lon="0" rev="7500000"/>
            </a:lightRig>
          </a:scene3d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76200" tIns="76200" rIns="76200" bIns="76200" spcCol="1270" anchor="ctr"/>
          <a:lstStyle/>
          <a:p>
            <a:pPr algn="ctr" defTabSz="889000">
              <a:lnSpc>
                <a:spcPct val="90000"/>
              </a:lnSpc>
              <a:spcAft>
                <a:spcPct val="35000"/>
              </a:spcAft>
              <a:defRPr/>
            </a:pPr>
            <a:r>
              <a:rPr lang="ru-RU" sz="1600" dirty="0">
                <a:solidFill>
                  <a:schemeClr val="tx2"/>
                </a:solidFill>
              </a:rPr>
              <a:t>Проведение исследований (испытаний) и измерений идентифицированных потенциально вредных (опасных) производственных факторов</a:t>
            </a:r>
          </a:p>
        </p:txBody>
      </p:sp>
      <p:cxnSp>
        <p:nvCxnSpPr>
          <p:cNvPr id="35" name="Прямая со стрелкой 34"/>
          <p:cNvCxnSpPr/>
          <p:nvPr/>
        </p:nvCxnSpPr>
        <p:spPr>
          <a:xfrm>
            <a:off x="3492500" y="1628775"/>
            <a:ext cx="0" cy="21590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15" name="Прямоугольник 43"/>
          <p:cNvSpPr>
            <a:spLocks noChangeArrowheads="1"/>
          </p:cNvSpPr>
          <p:nvPr/>
        </p:nvSpPr>
        <p:spPr bwMode="auto">
          <a:xfrm>
            <a:off x="323850" y="3429000"/>
            <a:ext cx="5400675" cy="141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1600" b="1" i="1" dirty="0">
                <a:solidFill>
                  <a:schemeClr val="tx2"/>
                </a:solidFill>
                <a:latin typeface="Calibri" pitchFamily="34" charset="0"/>
              </a:rPr>
              <a:t>Вредные (опасные) факторы идентифицированы</a:t>
            </a:r>
          </a:p>
          <a:p>
            <a:pPr algn="just">
              <a:defRPr/>
            </a:pPr>
            <a:r>
              <a:rPr lang="ru-RU" sz="1400" i="1" dirty="0">
                <a:solidFill>
                  <a:srgbClr val="002060"/>
                </a:solidFill>
                <a:latin typeface="+mn-lt"/>
              </a:rPr>
              <a:t>Имеющиеся на рабочем месте факторы производственной среды и трудового процесса признаются идентифицированными вредными и (или) опасными факторами в случае совпадения их наименований с наименованиями вредных и (или) опасных факторов, предусмотренных классификатором</a:t>
            </a:r>
          </a:p>
        </p:txBody>
      </p:sp>
      <p:cxnSp>
        <p:nvCxnSpPr>
          <p:cNvPr id="46" name="Прямая со стрелкой 45"/>
          <p:cNvCxnSpPr/>
          <p:nvPr/>
        </p:nvCxnSpPr>
        <p:spPr>
          <a:xfrm flipH="1">
            <a:off x="3492500" y="2708275"/>
            <a:ext cx="0" cy="43180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Прямая со стрелкой 47"/>
          <p:cNvCxnSpPr/>
          <p:nvPr/>
        </p:nvCxnSpPr>
        <p:spPr>
          <a:xfrm>
            <a:off x="5651500" y="2708275"/>
            <a:ext cx="649288" cy="64770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Прямая со стрелкой 49"/>
          <p:cNvCxnSpPr/>
          <p:nvPr/>
        </p:nvCxnSpPr>
        <p:spPr>
          <a:xfrm>
            <a:off x="7667625" y="3789363"/>
            <a:ext cx="0" cy="288925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 стрелкой 50"/>
          <p:cNvCxnSpPr/>
          <p:nvPr/>
        </p:nvCxnSpPr>
        <p:spPr>
          <a:xfrm>
            <a:off x="2195513" y="5157788"/>
            <a:ext cx="0" cy="287337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Прямая со стрелкой 54"/>
          <p:cNvCxnSpPr/>
          <p:nvPr/>
        </p:nvCxnSpPr>
        <p:spPr>
          <a:xfrm flipV="1">
            <a:off x="3203575" y="5661025"/>
            <a:ext cx="649288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Скругленный прямоугольник 35"/>
          <p:cNvSpPr/>
          <p:nvPr/>
        </p:nvSpPr>
        <p:spPr>
          <a:xfrm>
            <a:off x="6300788" y="4076700"/>
            <a:ext cx="2735262" cy="720725"/>
          </a:xfrm>
          <a:prstGeom prst="round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schemeClr val="tx2"/>
                </a:solidFill>
              </a:rPr>
              <a:t>Декларирование  соответствия условий труда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Номер слайда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07337E9-DE19-4128-9496-BE5E2FD98F2D}" type="slidenum">
              <a:rPr lang="ru-RU" sz="1800" smtClean="0">
                <a:solidFill>
                  <a:srgbClr val="626262"/>
                </a:solidFill>
                <a:latin typeface="Arial Black" pitchFamily="34" charset="0"/>
                <a:cs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ru-RU" sz="1800" smtClean="0">
              <a:solidFill>
                <a:srgbClr val="626262"/>
              </a:solidFill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62950" cy="633412"/>
          </a:xfrm>
        </p:spPr>
        <p:txBody>
          <a:bodyPr/>
          <a:lstStyle/>
          <a:p>
            <a:pPr>
              <a:defRPr/>
            </a:pPr>
            <a:r>
              <a:rPr lang="ru-RU" sz="2000" b="1" dirty="0" smtClean="0">
                <a:solidFill>
                  <a:schemeClr val="tx2"/>
                </a:solidFill>
                <a:latin typeface="Helios"/>
                <a:ea typeface="+mn-ea"/>
                <a:cs typeface="Arial" pitchFamily="34" charset="0"/>
              </a:rPr>
              <a:t>ВЫЯВЛЕНИЕ НА РАБОЧИХ МЕСТАХ </a:t>
            </a:r>
            <a:r>
              <a:rPr lang="ru-RU" sz="2000" b="1" dirty="0" smtClean="0">
                <a:solidFill>
                  <a:schemeClr val="tx2"/>
                </a:solidFill>
                <a:latin typeface="Helios"/>
                <a:cs typeface="Arial" pitchFamily="34" charset="0"/>
              </a:rPr>
              <a:t>ПОТЕНЦИАЛЬНО ВРЕДНЫХ (ОПАСНЫХ) ПРОИЗВОДСТВЕННЫХ ФАКТОРОВ</a:t>
            </a:r>
            <a:endParaRPr lang="ru-RU" sz="2000" b="1" dirty="0">
              <a:solidFill>
                <a:schemeClr val="tx2"/>
              </a:solidFill>
              <a:latin typeface="Helios"/>
              <a:ea typeface="+mn-ea"/>
              <a:cs typeface="Arial" pitchFamily="34" charset="0"/>
            </a:endParaRPr>
          </a:p>
        </p:txBody>
      </p:sp>
      <p:pic>
        <p:nvPicPr>
          <p:cNvPr id="15364" name="Picture 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0113" y="6364288"/>
            <a:ext cx="1800225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5" name="Прямоугольник 7"/>
          <p:cNvSpPr>
            <a:spLocks noChangeArrowheads="1"/>
          </p:cNvSpPr>
          <p:nvPr/>
        </p:nvSpPr>
        <p:spPr bwMode="auto">
          <a:xfrm>
            <a:off x="2700338" y="6742113"/>
            <a:ext cx="3930650" cy="115887"/>
          </a:xfrm>
          <a:prstGeom prst="rect">
            <a:avLst/>
          </a:prstGeom>
          <a:gradFill rotWithShape="1">
            <a:gsLst>
              <a:gs pos="0">
                <a:srgbClr val="003C73">
                  <a:alpha val="60001"/>
                </a:srgbClr>
              </a:gs>
              <a:gs pos="100000">
                <a:srgbClr val="001C35">
                  <a:alpha val="79999"/>
                </a:srgbClr>
              </a:gs>
            </a:gsLst>
            <a:lin ang="5400000" scaled="1"/>
          </a:gradFill>
          <a:ln w="2540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ru-RU" sz="1400" b="1">
              <a:solidFill>
                <a:srgbClr val="FFFFFF"/>
              </a:solidFill>
              <a:latin typeface="Calibri" pitchFamily="34" charset="0"/>
            </a:endParaRPr>
          </a:p>
        </p:txBody>
      </p:sp>
      <p:pic>
        <p:nvPicPr>
          <p:cNvPr id="15366" name="Picture 1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1225" y="0"/>
            <a:ext cx="1428750" cy="11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6588125" y="6742113"/>
            <a:ext cx="71438" cy="115887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b="1" dirty="0"/>
          </a:p>
        </p:txBody>
      </p:sp>
      <p:sp>
        <p:nvSpPr>
          <p:cNvPr id="5131" name="Rectangle 11"/>
          <p:cNvSpPr>
            <a:spLocks noChangeArrowheads="1"/>
          </p:cNvSpPr>
          <p:nvPr/>
        </p:nvSpPr>
        <p:spPr bwMode="auto">
          <a:xfrm>
            <a:off x="323528" y="1052736"/>
            <a:ext cx="8640960" cy="5062924"/>
          </a:xfrm>
          <a:prstGeom prst="rect">
            <a:avLst/>
          </a:prstGeom>
          <a:noFill/>
          <a:ln w="22225" cmpd="sng">
            <a:noFill/>
            <a:prstDash val="sysDot"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eaLnBrk="0" hangingPunct="0">
              <a:defRPr/>
            </a:pPr>
            <a:r>
              <a:rPr lang="ru-RU" sz="1400" b="1" dirty="0">
                <a:solidFill>
                  <a:schemeClr val="tx2"/>
                </a:solidFill>
                <a:latin typeface="+mn-lt"/>
                <a:cs typeface="Times New Roman" pitchFamily="18" charset="0"/>
              </a:rPr>
              <a:t>ВЫЯВЛЕНИЕ НА РАБОЧИХ МЕСТАХ ВРЕДНЫХ (ОПАСНЫХ) ПРОИЗВОДСТВЕННЫХ ФАКТОРОВ ОСУЩЕСТВЛЯЕТСЯ ПУТЕМ ИЗУЧЕНИЯ:</a:t>
            </a:r>
            <a:endParaRPr lang="ru-RU" sz="1400" b="1" dirty="0">
              <a:solidFill>
                <a:schemeClr val="tx2"/>
              </a:solidFill>
              <a:latin typeface="+mn-lt"/>
            </a:endParaRPr>
          </a:p>
          <a:p>
            <a:pPr lvl="2" indent="457200" eaLnBrk="0" hangingPunct="0">
              <a:buFont typeface="Wingdings" pitchFamily="2" charset="2"/>
              <a:buChar char="ü"/>
              <a:defRPr/>
            </a:pPr>
            <a:r>
              <a:rPr lang="ru-RU" sz="1500" dirty="0">
                <a:solidFill>
                  <a:srgbClr val="23538D"/>
                </a:solidFill>
                <a:latin typeface="+mn-lt"/>
                <a:cs typeface="Times New Roman" pitchFamily="18" charset="0"/>
              </a:rPr>
              <a:t>технической (эксплуатационной) документации на производственное оборудование (машины, механизмы, инструменты и приспособления), используемое на рабочих местах конкретных работников;</a:t>
            </a:r>
          </a:p>
          <a:p>
            <a:pPr lvl="2" indent="457200">
              <a:buFont typeface="Wingdings" pitchFamily="2" charset="2"/>
              <a:buChar char="ü"/>
              <a:defRPr/>
            </a:pPr>
            <a:r>
              <a:rPr lang="ru-RU" sz="1500" dirty="0">
                <a:solidFill>
                  <a:srgbClr val="23538D"/>
                </a:solidFill>
                <a:latin typeface="+mn-lt"/>
              </a:rPr>
              <a:t>технологической документации, характеристик технологического процесса;</a:t>
            </a:r>
          </a:p>
          <a:p>
            <a:pPr lvl="2" indent="457200">
              <a:buFont typeface="Wingdings" pitchFamily="2" charset="2"/>
              <a:buChar char="ü"/>
              <a:defRPr/>
            </a:pPr>
            <a:r>
              <a:rPr lang="ru-RU" sz="1500" dirty="0">
                <a:solidFill>
                  <a:srgbClr val="23538D"/>
                </a:solidFill>
                <a:latin typeface="+mn-lt"/>
              </a:rPr>
              <a:t>проектов строительства и (или) реконструкции производственных объектов (зданий, сооружений, производственных помещений);</a:t>
            </a:r>
          </a:p>
          <a:p>
            <a:pPr lvl="2" indent="457200">
              <a:buFont typeface="Wingdings" pitchFamily="2" charset="2"/>
              <a:buChar char="ü"/>
              <a:defRPr/>
            </a:pPr>
            <a:r>
              <a:rPr lang="ru-RU" sz="1500" dirty="0">
                <a:solidFill>
                  <a:srgbClr val="23538D"/>
                </a:solidFill>
                <a:latin typeface="+mn-lt"/>
              </a:rPr>
              <a:t>характеристик применяемых в производстве веществ, материалов, сырья (в том числе установленных по результатам токсикологической, санитарно-гигиенической и медико-биологической оценок);</a:t>
            </a:r>
          </a:p>
          <a:p>
            <a:pPr lvl="2" indent="457200">
              <a:buFont typeface="Wingdings" pitchFamily="2" charset="2"/>
              <a:buChar char="ü"/>
              <a:defRPr/>
            </a:pPr>
            <a:r>
              <a:rPr lang="ru-RU" sz="1500" dirty="0">
                <a:solidFill>
                  <a:srgbClr val="23538D"/>
                </a:solidFill>
                <a:latin typeface="+mn-lt"/>
              </a:rPr>
              <a:t>деклараций о соответствии и (или) сертификатов соответствия производственного оборудования, машин, механизмов, инструментов и приспособлений, технологических процессов, веществ, материалов, сырья установленным требованиям;</a:t>
            </a:r>
          </a:p>
          <a:p>
            <a:pPr lvl="2" indent="457200">
              <a:buFont typeface="Wingdings" pitchFamily="2" charset="2"/>
              <a:buChar char="ü"/>
              <a:defRPr/>
            </a:pPr>
            <a:r>
              <a:rPr lang="ru-RU" sz="1500" dirty="0">
                <a:solidFill>
                  <a:srgbClr val="23538D"/>
                </a:solidFill>
                <a:latin typeface="+mn-lt"/>
              </a:rPr>
              <a:t>результатов ранее проводившихся исследований (испытаний) и измерений  факторов</a:t>
            </a:r>
          </a:p>
          <a:p>
            <a:pPr lvl="2" indent="457200">
              <a:buFont typeface="Wingdings" pitchFamily="2" charset="2"/>
              <a:buChar char="ü"/>
              <a:defRPr/>
            </a:pPr>
            <a:r>
              <a:rPr lang="ru-RU" sz="1500" dirty="0">
                <a:solidFill>
                  <a:srgbClr val="23538D"/>
                </a:solidFill>
                <a:latin typeface="+mn-lt"/>
              </a:rPr>
              <a:t>должностных инструкций и иных документов, регламентирующих обязанности работника</a:t>
            </a:r>
          </a:p>
          <a:p>
            <a:pPr indent="457200">
              <a:defRPr/>
            </a:pPr>
            <a:endParaRPr lang="ru-RU" sz="1400" dirty="0">
              <a:solidFill>
                <a:schemeClr val="tx2"/>
              </a:solidFill>
              <a:latin typeface="+mn-lt"/>
            </a:endParaRPr>
          </a:p>
          <a:p>
            <a:pPr algn="just">
              <a:defRPr/>
            </a:pPr>
            <a:r>
              <a:rPr lang="ru-RU" sz="1400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Выявление на рабочих местах вредных (опасных) производственных факторов может проводиться путем обследования рабочих мест методом осмотра и ознакомления с работами, фактически выполняемыми работниками в режиме штатной работы, а также путем опроса работников и (или) их непосредственных руководителей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C000"/>
        </a:solidFill>
        <a:ln>
          <a:noFill/>
        </a:ln>
      </a:spPr>
      <a:bodyPr anchor="ctr"/>
      <a:lstStyle>
        <a:defPPr algn="ctr" fontAlgn="auto">
          <a:spcBef>
            <a:spcPts val="0"/>
          </a:spcBef>
          <a:spcAft>
            <a:spcPts val="0"/>
          </a:spcAft>
          <a:defRPr sz="1400" b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11783</TotalTime>
  <Words>5822</Words>
  <Application>Microsoft Office PowerPoint</Application>
  <PresentationFormat>Экран (4:3)</PresentationFormat>
  <Paragraphs>528</Paragraphs>
  <Slides>55</Slides>
  <Notes>9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55</vt:i4>
      </vt:variant>
    </vt:vector>
  </HeadingPairs>
  <TitlesOfParts>
    <vt:vector size="56" baseType="lpstr">
      <vt:lpstr>Тема Office</vt:lpstr>
      <vt:lpstr>   Методика проведения специальной оценки условий труда Положение о государственной экспертизе условий труда    </vt:lpstr>
      <vt:lpstr>Слайд 2</vt:lpstr>
      <vt:lpstr>Слайд 3</vt:lpstr>
      <vt:lpstr>Слайд 4</vt:lpstr>
      <vt:lpstr>Слайд 5</vt:lpstr>
      <vt:lpstr>Слайд 6</vt:lpstr>
      <vt:lpstr>Слайд 7</vt:lpstr>
      <vt:lpstr>ИДЕНТИФИКАЦИЯ ПОТЕНЦИАЛЬНО ВРЕДНЫХ  (ОПАСНЫХ) ПРОИЗВОДСТВЕННЫХ ФАКТОРОВ</vt:lpstr>
      <vt:lpstr>ВЫЯВЛЕНИЕ НА РАБОЧИХ МЕСТАХ ПОТЕНЦИАЛЬНО ВРЕДНЫХ (ОПАСНЫХ) ПРОИЗВОДСТВЕННЫХ ФАКТОРОВ</vt:lpstr>
      <vt:lpstr>КЛАССИФИКАТОР ВРЕДНЫХ И (ИЛИ) ОПАСНЫХ ПРОИЗВОДСТВЕНЫХ ФАКТОРОВ</vt:lpstr>
      <vt:lpstr>КЛАССИФИКАТОР ВРЕДНЫХ И (ИЛИ) ОПАСНЫХ ПРОИЗВОДСТВЕНЫХ ФАКТОРОВ</vt:lpstr>
      <vt:lpstr>КЛАССИФИКАТОР ВРЕДНЫХ И (ИЛИ) ОПАСНЫХ ПРОИЗВОДСТВЕНЫХ ФАКТОРОВ</vt:lpstr>
      <vt:lpstr>КЛАССИФИКАТОР ВРЕДНЫХ И (ИЛИ) ОПАСНЫХ ПРОИЗВОДСТВЕНЫХ ФАКТОРОВ</vt:lpstr>
      <vt:lpstr>КЛАССИФИКАТОР ВРЕДНЫХ И (ИЛИ) ОПАСНЫХ ПРОИЗВОДСТВЕНЫХ ФАКТОРОВ</vt:lpstr>
      <vt:lpstr>КЛАССИФИКАТОР ВРЕДНЫХ И (ИЛИ) ОПАСНЫХ ПРОИЗВОДСТВЕНЫХ ФАКТОРОВ</vt:lpstr>
      <vt:lpstr>КЛАССИФИКАТОР ВРЕДНЫХ И (ИЛИ) ОПАСНЫХ ПРОИЗВОДСТВЕНЫХ ФАКТОРОВ</vt:lpstr>
      <vt:lpstr>КЛАССИФИКАТОР ВРЕДНЫХ И (ИЛИ) ОПАСНЫХ ПРОИЗВОДСТВЕНЫХ ФАКТОРОВ</vt:lpstr>
      <vt:lpstr>КЛАССИФИКАТОР ВРЕДНЫХ И (ИЛИ) ОПАСНЫХ ПРОИЗВОДСТВЕНЫХ ФАКТОРОВ</vt:lpstr>
      <vt:lpstr>КЛАССИФИКАТОР ВРЕДНЫХ И (ИЛИ) ОПАСНЫХ ПРОИЗВОДСТВЕНЫХ ФАКТОРОВ</vt:lpstr>
      <vt:lpstr>КЛАССИФИКАТОР ВРЕДНЫХ И (ИЛИ) ОПАСНЫХ ПРОИЗВОДСТВЕНЫХ ФАКТОРОВ</vt:lpstr>
      <vt:lpstr>Идентификация потенциально вредных и (или) опасных производственных факторов не осуществляется в отношении:</vt:lpstr>
      <vt:lpstr>ДЕКЛАРИРОВАНИЕ СООТВЕТСТВИЯ УСЛОВИЙ ТРУДА</vt:lpstr>
      <vt:lpstr>Исследования (испытания) и измерения вредных (опасных) производственных факторов</vt:lpstr>
      <vt:lpstr>Вредные и (или) опасные факторы производственной среды и трудового процесса, подлежащие исследованию (испытанию) и измерению при проведении специальной оценки условий труда</vt:lpstr>
      <vt:lpstr>Вредные и (или) опасные факторы производственной среды и трудового процесса, подлежащие исследованию (испытанию) и измерению при проведении специальной оценки условий труда</vt:lpstr>
      <vt:lpstr>Слайд 26</vt:lpstr>
      <vt:lpstr>Слайд 27</vt:lpstr>
      <vt:lpstr>КЛАССЫ УСЛОВИЙ ТРУДА</vt:lpstr>
      <vt:lpstr>ПОДКЛАССЫ УСЛОВИЙ ТРУДА  </vt:lpstr>
      <vt:lpstr>Слайд 30</vt:lpstr>
      <vt:lpstr>Слайд 31</vt:lpstr>
      <vt:lpstr>СРЕДСТВА ИНДИВИДУАЛЬНОЙ ЗАЩИТЫ</vt:lpstr>
      <vt:lpstr>РЕЗУЛЬТАТЫ СПЕЦИАЛЬНОЙ ОЦЕНКИ УСЛОВИЙ ТРУДА</vt:lpstr>
      <vt:lpstr>ПЕРЕДАЧА РЕЗУЛЬТАТОВ ПРОВЕДЕНИЯ СПЕЦИАЛЬНОЙ ОЦЕНКИ УСЛОВИЙ ТРУДА В ИНФОРМАЦИОННУЮ СИСТЕМУ УЧЕТА</vt:lpstr>
      <vt:lpstr>ПЕРЕДАЧА РЕЗУЛЬТАТОВ ПРОВЕДЕНИЯ СПЕЦИАЛЬНОЙ ОЦЕНКИ УСЛОВИЙ ТРУДА В ИНФОРМАЦИОННУЮ СИСТЕМУ УЧЕТА</vt:lpstr>
      <vt:lpstr>ПЕРЕДАЧА РЕЗУЛЬТАТОВ ПРОВЕДЕНИЯ СПЕЦИАЛЬНОЙ ОЦЕНКИ УСЛОВИЙ ТРУДА В ИНФОРМАЦИОННУЮ СИСТЕМУ УЧЕТА</vt:lpstr>
      <vt:lpstr>ПЕРЕДАЧА РЕЗУЛЬТАТОВ ПРОВЕДЕНИЯ СПЕЦИАЛЬНОЙ ОЦЕНКИ УСЛОВИЙ ТРУДА В ИНФОРМАЦИОННУЮ СИСТЕМУ УЧЕТА</vt:lpstr>
      <vt:lpstr>ИНФОРМАТИЗАЦИЯ</vt:lpstr>
      <vt:lpstr>ИСПОЛЬЗОВАНИЕ РЕЗУЛЬТАТОВ СПЕЦИАЛЬНОЙ ОЦЕНКИ УСЛОВИЙ ТРУДА</vt:lpstr>
      <vt:lpstr>ИСПОЛЬЗОВАНИЕ РЕЗУЛЬТАТОВ СПЕЦИАЛЬНОЙ ОЦЕНКИ УСЛОВИЙ ТРУДА</vt:lpstr>
      <vt:lpstr>ГОСУДАРСТВЕННАЯ ЭКСПЕРТИЗА УСЛОВИЙ ТРУДА  </vt:lpstr>
      <vt:lpstr>ГОСУДАРСТВЕННАЯ ЭКСПЕРТИЗА УСЛОВИЙ ТРУДА  (статья 216.1 Трудового кодекса Российской Федерации)</vt:lpstr>
      <vt:lpstr>ГОСУДАРСТВЕННАЯ ЭКСПЕРТИЗА УСЛОВИЙ ТРУДА  (статья 216.1 Трудового кодекса Российской Федерации)</vt:lpstr>
      <vt:lpstr> ГОСУДАРСТВЕННАЯ ЭКСПЕРТИЗА УСЛОВИЙ ТРУДА  </vt:lpstr>
      <vt:lpstr> ГОСУДАРСТВЕННАЯ ЭКСПЕРТИЗА УСЛОВИЙ ТРУДА  </vt:lpstr>
      <vt:lpstr> ОСНОВАНИЯ ДЛЯ ПРОВЕДЕНИЯ ГОСУДАРСТВЕННОЙ ЭКСПЕРТИЗЫ УСЛОВИЙ ТРУДА  (статья 216.1 Трудового кодекса Российской Федерации)</vt:lpstr>
      <vt:lpstr>ПРАВА ЛИЦ, ОСУЩЕСТВЛЯЮЩИХ ГОСУДАРСТВЕННУЮ ЭКСПЕРТИЗУ УСЛОВИЙ ТРУДА  (статья 216.1 Трудового кодекса Российской Федерации)</vt:lpstr>
      <vt:lpstr>ОБЯЗАННОСТИ ЛИЦ, ОСУЩЕСТВЛЯЮЩИХ ГОСУДАРСТВЕННУЮ ЭКСПЕРТИЗУ УСЛОВИЙ ТРУДА  (статья 216.1 Трудового кодекса Российской Федерации)</vt:lpstr>
      <vt:lpstr>ГОСУДАРСТВЕННАЯ ЭКСПЕРТИЗА УСЛОВИЙ ТРУДА В ЦЕЛЯХ ОЦЕНКИ КАЧЕСТВА ПРОВЕДЕНИЯ СПЕЦИАЛЬНОЙ ОЦЕНКИ УСЛОВИЙ ТРУДА И ФАКТИЧЕСКИХ УСЛОВИЙ ТРУДАРАБОТНИКОВ</vt:lpstr>
      <vt:lpstr>ГОСУДАРСТВЕННАЯ ЭКСПЕРТИЗА УСЛОВИЙ ТРУДА В ЦЕЛЯХ ОЦЕНКИ ПРАВИЛЬНОСТИ ПРЕДОСТАВЛЕНИЯ РАБОТНИКАМ ГАРАНТИЙ И КОМПЕНСАЦИЙ ЗА РАБОТУ С ВРЕДНЫМИ И (ИЛИ) ОПАСНЫМИ УСЛОВИЯМИ ТРУДА</vt:lpstr>
      <vt:lpstr>ПОРЯДОК ПРОВЕДЕНИЯ ГОСУДАРСТВЕННОЙ ЭКСПЕРТИЗЫ УСЛОВИЙ ТРУДА</vt:lpstr>
      <vt:lpstr>ГОСУДАРСТВЕННАЯ ЭКСПЕРТИЗА УСЛОВИЙ ТРУДА В ЦЕЛЯХ ОЦЕНКИ КАЧЕСТВА ПРОВЕДЕНИЯ СОУТ</vt:lpstr>
      <vt:lpstr>ГОСУДАРСТВЕННАЯ ЭКСПЕРТИЗА УСЛОВИЙ ТРУДА В ЦЕЛЯХ ОЦЕНКИ КАЧЕСТВА ПРОВЕДЕНИЯ СОУТ</vt:lpstr>
      <vt:lpstr>ГОСУДАРСТВЕННАЯ ЭКСПЕРТИЗА УСЛОВИЙ ТРУДА В ЦЕЛЯХ ПРАВИЛЬНОСТИ ПРЕДОСТАВЛЕНИЯ РАБОТНИКАМ ГАРАНТИЙ И КОМПЕНСАЦИЙ ЗА РАБОТУ С ВРЕДНЫМИ (ОПАСНЫМИ) УСЛОВИЯМИ ТРУДА</vt:lpstr>
      <vt:lpstr>ГОСУДАРСТВЕННАЯ ЭКСПЕРТИЗА УСЛОВИЙ ТРУДА В ЦЕЛЯХ ОЦЕНКИ ФАКТИЧЕСКИХ УСЛОВИЙ ТРУДА РАБОТНИКОВ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RahmatulinVD</dc:creator>
  <cp:lastModifiedBy>erofeevaua</cp:lastModifiedBy>
  <cp:revision>1315</cp:revision>
  <dcterms:created xsi:type="dcterms:W3CDTF">2012-09-14T15:26:24Z</dcterms:created>
  <dcterms:modified xsi:type="dcterms:W3CDTF">2014-05-06T14:38:26Z</dcterms:modified>
</cp:coreProperties>
</file>